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4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5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6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606" r:id="rId1"/>
    <p:sldMasterId id="2147484630" r:id="rId2"/>
  </p:sldMasterIdLst>
  <p:notesMasterIdLst>
    <p:notesMasterId r:id="rId15"/>
  </p:notesMasterIdLst>
  <p:handoutMasterIdLst>
    <p:handoutMasterId r:id="rId16"/>
  </p:handoutMasterIdLst>
  <p:sldIdLst>
    <p:sldId id="258" r:id="rId3"/>
    <p:sldId id="531" r:id="rId4"/>
    <p:sldId id="518" r:id="rId5"/>
    <p:sldId id="532" r:id="rId6"/>
    <p:sldId id="523" r:id="rId7"/>
    <p:sldId id="535" r:id="rId8"/>
    <p:sldId id="540" r:id="rId9"/>
    <p:sldId id="533" r:id="rId10"/>
    <p:sldId id="534" r:id="rId11"/>
    <p:sldId id="537" r:id="rId12"/>
    <p:sldId id="526" r:id="rId13"/>
    <p:sldId id="263" r:id="rId14"/>
  </p:sldIdLst>
  <p:sldSz cx="9144000" cy="6858000" type="screen4x3"/>
  <p:notesSz cx="9872663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3974">
          <p15:clr>
            <a:srgbClr val="A4A3A4"/>
          </p15:clr>
        </p15:guide>
        <p15:guide id="3" pos="5738">
          <p15:clr>
            <a:srgbClr val="A4A3A4"/>
          </p15:clr>
        </p15:guide>
        <p15:guide id="4" pos="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D8FF"/>
    <a:srgbClr val="FF0000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9" autoAdjust="0"/>
    <p:restoredTop sz="94711" autoAdjust="0"/>
  </p:normalViewPr>
  <p:slideViewPr>
    <p:cSldViewPr>
      <p:cViewPr varScale="1">
        <p:scale>
          <a:sx n="109" d="100"/>
          <a:sy n="109" d="100"/>
        </p:scale>
        <p:origin x="1596" y="108"/>
      </p:cViewPr>
      <p:guideLst>
        <p:guide orient="horz" pos="799"/>
        <p:guide orient="horz" pos="3974"/>
        <p:guide pos="5738"/>
        <p:guide pos="68"/>
      </p:guideLst>
    </p:cSldViewPr>
  </p:slideViewPr>
  <p:outlineViewPr>
    <p:cViewPr>
      <p:scale>
        <a:sx n="33" d="100"/>
        <a:sy n="33" d="100"/>
      </p:scale>
      <p:origin x="0" y="-14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28" y="-114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352E3-53E6-4E1D-B2B5-A77C1885B51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D11AE5-827C-40B4-8F23-76C3CC49EA2D}">
      <dgm:prSet/>
      <dgm:spPr/>
      <dgm:t>
        <a:bodyPr/>
        <a:lstStyle/>
        <a:p>
          <a:pPr rtl="0"/>
          <a:r>
            <a:rPr lang="ru-RU" dirty="0"/>
            <a:t>При проведении государственной кадастровой оценки объектов недвижимости не учитываются индивидуальные характеристики каждого объекта оценки. </a:t>
          </a:r>
        </a:p>
      </dgm:t>
    </dgm:pt>
    <dgm:pt modelId="{9C868F62-593C-42F9-B270-B2FAF2CB85A6}" type="parTrans" cxnId="{C0281456-77B2-4489-9837-3009B6ACFC9B}">
      <dgm:prSet/>
      <dgm:spPr/>
      <dgm:t>
        <a:bodyPr/>
        <a:lstStyle/>
        <a:p>
          <a:endParaRPr lang="ru-RU"/>
        </a:p>
      </dgm:t>
    </dgm:pt>
    <dgm:pt modelId="{B69C96E7-000D-45F3-B891-CC50B793AED4}" type="sibTrans" cxnId="{C0281456-77B2-4489-9837-3009B6ACFC9B}">
      <dgm:prSet/>
      <dgm:spPr/>
      <dgm:t>
        <a:bodyPr/>
        <a:lstStyle/>
        <a:p>
          <a:endParaRPr lang="ru-RU"/>
        </a:p>
      </dgm:t>
    </dgm:pt>
    <dgm:pt modelId="{9F0F8622-7BD6-4A40-B9C8-9FFB1015D983}">
      <dgm:prSet/>
      <dgm:spPr/>
      <dgm:t>
        <a:bodyPr/>
        <a:lstStyle/>
        <a:p>
          <a:pPr rtl="0"/>
          <a:r>
            <a:rPr lang="ru-RU" dirty="0"/>
            <a:t>Существенным критерием при определении кадастровой стоимости недвижимости является год постройки, материал стен здания или сооружения, этажность, площадь, место расположения.</a:t>
          </a:r>
        </a:p>
        <a:p>
          <a:pPr rtl="0"/>
          <a:r>
            <a:rPr lang="ru-RU" dirty="0"/>
            <a:t> На практике, эти сведения не всегда точны, бывают противоречия. </a:t>
          </a:r>
        </a:p>
      </dgm:t>
    </dgm:pt>
    <dgm:pt modelId="{1C6D28F2-C3BC-4736-B5CC-1676041257C8}" type="parTrans" cxnId="{6016A981-1A08-40FF-817B-3EB152A12578}">
      <dgm:prSet/>
      <dgm:spPr/>
      <dgm:t>
        <a:bodyPr/>
        <a:lstStyle/>
        <a:p>
          <a:endParaRPr lang="ru-RU"/>
        </a:p>
      </dgm:t>
    </dgm:pt>
    <dgm:pt modelId="{D95E2451-C520-41CD-9EC3-008EE99AA175}" type="sibTrans" cxnId="{6016A981-1A08-40FF-817B-3EB152A12578}">
      <dgm:prSet/>
      <dgm:spPr/>
      <dgm:t>
        <a:bodyPr/>
        <a:lstStyle/>
        <a:p>
          <a:endParaRPr lang="ru-RU"/>
        </a:p>
      </dgm:t>
    </dgm:pt>
    <dgm:pt modelId="{B3B638FE-4A67-46EF-AAC3-FC3A8B3FD73D}">
      <dgm:prSet/>
      <dgm:spPr/>
      <dgm:t>
        <a:bodyPr/>
        <a:lstStyle/>
        <a:p>
          <a:pPr rtl="0"/>
          <a:r>
            <a:rPr lang="ru-RU" dirty="0"/>
            <a:t>Перечень объектов недвижимости, подлежащих государственной кадастровой оценке, формируется подведомственным органом регистрации прав федеральным государственным бюджетным учреждением на основании сведений Единого государственного реестра недвижимости (далее — ЕГРН).</a:t>
          </a:r>
        </a:p>
      </dgm:t>
    </dgm:pt>
    <dgm:pt modelId="{9A4EEA2D-0B1A-4A91-BF3E-7918060D6D17}" type="parTrans" cxnId="{74813503-72B6-457B-A7BF-56A73829430F}">
      <dgm:prSet/>
      <dgm:spPr/>
      <dgm:t>
        <a:bodyPr/>
        <a:lstStyle/>
        <a:p>
          <a:endParaRPr lang="ru-RU"/>
        </a:p>
      </dgm:t>
    </dgm:pt>
    <dgm:pt modelId="{F2F71A84-435E-4FB9-B7C7-C260C9616EB9}" type="sibTrans" cxnId="{74813503-72B6-457B-A7BF-56A73829430F}">
      <dgm:prSet/>
      <dgm:spPr/>
      <dgm:t>
        <a:bodyPr/>
        <a:lstStyle/>
        <a:p>
          <a:endParaRPr lang="ru-RU"/>
        </a:p>
      </dgm:t>
    </dgm:pt>
    <dgm:pt modelId="{023CADA4-7219-4580-98B6-3384DD290F7C}" type="pres">
      <dgm:prSet presAssocID="{936352E3-53E6-4E1D-B2B5-A77C1885B5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F07538-2A6B-48AA-A022-8A8941F4A9A8}" type="pres">
      <dgm:prSet presAssocID="{14D11AE5-827C-40B4-8F23-76C3CC49EA2D}" presName="Name5" presStyleLbl="vennNode1" presStyleIdx="0" presStyleCnt="3" custScaleY="101943" custLinFactNeighborX="-10321" custLinFactNeighborY="40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8D44A-D62C-4B61-AA69-AF8602E51E28}" type="pres">
      <dgm:prSet presAssocID="{B69C96E7-000D-45F3-B891-CC50B793AED4}" presName="space" presStyleCnt="0"/>
      <dgm:spPr/>
    </dgm:pt>
    <dgm:pt modelId="{AE8B094D-A07A-4D4C-AEFA-21F5CB595D3F}" type="pres">
      <dgm:prSet presAssocID="{9F0F8622-7BD6-4A40-B9C8-9FFB1015D983}" presName="Name5" presStyleLbl="vennNode1" presStyleIdx="1" presStyleCnt="3" custScaleY="99709" custLinFactNeighborX="-467" custLinFactNeighborY="40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C3E40-CE61-4427-9FE8-E8836490CAD5}" type="pres">
      <dgm:prSet presAssocID="{D95E2451-C520-41CD-9EC3-008EE99AA175}" presName="space" presStyleCnt="0"/>
      <dgm:spPr/>
    </dgm:pt>
    <dgm:pt modelId="{EA4CF11D-9CB0-48A5-8E56-F7970A056724}" type="pres">
      <dgm:prSet presAssocID="{B3B638FE-4A67-46EF-AAC3-FC3A8B3FD73D}" presName="Name5" presStyleLbl="vennNode1" presStyleIdx="2" presStyleCnt="3" custLinFactNeighborX="9388" custLinFactNeighborY="43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16A981-1A08-40FF-817B-3EB152A12578}" srcId="{936352E3-53E6-4E1D-B2B5-A77C1885B51E}" destId="{9F0F8622-7BD6-4A40-B9C8-9FFB1015D983}" srcOrd="1" destOrd="0" parTransId="{1C6D28F2-C3BC-4736-B5CC-1676041257C8}" sibTransId="{D95E2451-C520-41CD-9EC3-008EE99AA175}"/>
    <dgm:cxn modelId="{74813503-72B6-457B-A7BF-56A73829430F}" srcId="{936352E3-53E6-4E1D-B2B5-A77C1885B51E}" destId="{B3B638FE-4A67-46EF-AAC3-FC3A8B3FD73D}" srcOrd="2" destOrd="0" parTransId="{9A4EEA2D-0B1A-4A91-BF3E-7918060D6D17}" sibTransId="{F2F71A84-435E-4FB9-B7C7-C260C9616EB9}"/>
    <dgm:cxn modelId="{550522CD-A272-4A98-B990-B83AA2BAEFAF}" type="presOf" srcId="{14D11AE5-827C-40B4-8F23-76C3CC49EA2D}" destId="{0CF07538-2A6B-48AA-A022-8A8941F4A9A8}" srcOrd="0" destOrd="0" presId="urn:microsoft.com/office/officeart/2005/8/layout/venn3"/>
    <dgm:cxn modelId="{46D5F7E3-3C3E-4789-9E93-F051D0874489}" type="presOf" srcId="{9F0F8622-7BD6-4A40-B9C8-9FFB1015D983}" destId="{AE8B094D-A07A-4D4C-AEFA-21F5CB595D3F}" srcOrd="0" destOrd="0" presId="urn:microsoft.com/office/officeart/2005/8/layout/venn3"/>
    <dgm:cxn modelId="{C0281456-77B2-4489-9837-3009B6ACFC9B}" srcId="{936352E3-53E6-4E1D-B2B5-A77C1885B51E}" destId="{14D11AE5-827C-40B4-8F23-76C3CC49EA2D}" srcOrd="0" destOrd="0" parTransId="{9C868F62-593C-42F9-B270-B2FAF2CB85A6}" sibTransId="{B69C96E7-000D-45F3-B891-CC50B793AED4}"/>
    <dgm:cxn modelId="{32D89800-BD72-4795-8061-EC1A80FBA055}" type="presOf" srcId="{B3B638FE-4A67-46EF-AAC3-FC3A8B3FD73D}" destId="{EA4CF11D-9CB0-48A5-8E56-F7970A056724}" srcOrd="0" destOrd="0" presId="urn:microsoft.com/office/officeart/2005/8/layout/venn3"/>
    <dgm:cxn modelId="{AB9A7B2A-A96B-4790-B4C1-DAF86818DA7E}" type="presOf" srcId="{936352E3-53E6-4E1D-B2B5-A77C1885B51E}" destId="{023CADA4-7219-4580-98B6-3384DD290F7C}" srcOrd="0" destOrd="0" presId="urn:microsoft.com/office/officeart/2005/8/layout/venn3"/>
    <dgm:cxn modelId="{B88E24AB-35D6-4A2C-85D1-DF4E560435D8}" type="presParOf" srcId="{023CADA4-7219-4580-98B6-3384DD290F7C}" destId="{0CF07538-2A6B-48AA-A022-8A8941F4A9A8}" srcOrd="0" destOrd="0" presId="urn:microsoft.com/office/officeart/2005/8/layout/venn3"/>
    <dgm:cxn modelId="{4E402843-9412-4909-8BD5-6BF1B668448A}" type="presParOf" srcId="{023CADA4-7219-4580-98B6-3384DD290F7C}" destId="{7FB8D44A-D62C-4B61-AA69-AF8602E51E28}" srcOrd="1" destOrd="0" presId="urn:microsoft.com/office/officeart/2005/8/layout/venn3"/>
    <dgm:cxn modelId="{143FD781-58CB-4E40-BA8C-4DD740ED42BD}" type="presParOf" srcId="{023CADA4-7219-4580-98B6-3384DD290F7C}" destId="{AE8B094D-A07A-4D4C-AEFA-21F5CB595D3F}" srcOrd="2" destOrd="0" presId="urn:microsoft.com/office/officeart/2005/8/layout/venn3"/>
    <dgm:cxn modelId="{F2720C64-71BE-404E-974A-F2EDE10B3C6F}" type="presParOf" srcId="{023CADA4-7219-4580-98B6-3384DD290F7C}" destId="{441C3E40-CE61-4427-9FE8-E8836490CAD5}" srcOrd="3" destOrd="0" presId="urn:microsoft.com/office/officeart/2005/8/layout/venn3"/>
    <dgm:cxn modelId="{2A3AAC83-FD9D-4F8F-A220-37FB2A09FB89}" type="presParOf" srcId="{023CADA4-7219-4580-98B6-3384DD290F7C}" destId="{EA4CF11D-9CB0-48A5-8E56-F7970A056724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B7385B-D150-47ED-B4F9-5186877E15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127910-7EF3-4330-BFAD-64B5439A77B0}">
      <dgm:prSet phldrT="[Текст]" custT="1"/>
      <dgm:spPr/>
      <dgm:t>
        <a:bodyPr/>
        <a:lstStyle/>
        <a:p>
          <a:pPr algn="ctr"/>
          <a:r>
            <a:rPr lang="ru-RU" sz="1800" dirty="0"/>
            <a:t>Оценке в 2021 году подлежат</a:t>
          </a:r>
        </a:p>
        <a:p>
          <a:pPr algn="ctr"/>
          <a:r>
            <a:rPr lang="ru-RU" sz="1800" dirty="0"/>
            <a:t>547 575 ОКС</a:t>
          </a:r>
        </a:p>
      </dgm:t>
    </dgm:pt>
    <dgm:pt modelId="{A1B28323-479A-47D1-AE95-5B2BCABF85A4}" type="parTrans" cxnId="{EF450861-DA2A-4672-83FC-CADE272AF9B0}">
      <dgm:prSet/>
      <dgm:spPr/>
      <dgm:t>
        <a:bodyPr/>
        <a:lstStyle/>
        <a:p>
          <a:pPr algn="ctr"/>
          <a:endParaRPr lang="ru-RU"/>
        </a:p>
      </dgm:t>
    </dgm:pt>
    <dgm:pt modelId="{9FCBF23B-EE91-4878-A73A-6CABAC679D42}" type="sibTrans" cxnId="{EF450861-DA2A-4672-83FC-CADE272AF9B0}">
      <dgm:prSet/>
      <dgm:spPr/>
      <dgm:t>
        <a:bodyPr/>
        <a:lstStyle/>
        <a:p>
          <a:pPr algn="ctr"/>
          <a:endParaRPr lang="ru-RU"/>
        </a:p>
      </dgm:t>
    </dgm:pt>
    <dgm:pt modelId="{442F179B-3B13-4C06-8EDA-0ED3BE94A536}">
      <dgm:prSet phldrT="[Текст]" custT="1"/>
      <dgm:spPr/>
      <dgm:t>
        <a:bodyPr/>
        <a:lstStyle/>
        <a:p>
          <a:pPr algn="ctr"/>
          <a:r>
            <a:rPr lang="ru-RU" sz="1600" dirty="0"/>
            <a:t>Здания</a:t>
          </a:r>
        </a:p>
      </dgm:t>
    </dgm:pt>
    <dgm:pt modelId="{47D776F5-2CBF-4F06-9538-E2F404BEC0AA}" type="parTrans" cxnId="{EF25E14E-F9CE-41E2-A514-234A5463BE6D}">
      <dgm:prSet/>
      <dgm:spPr/>
      <dgm:t>
        <a:bodyPr/>
        <a:lstStyle/>
        <a:p>
          <a:pPr algn="ctr"/>
          <a:endParaRPr lang="ru-RU"/>
        </a:p>
      </dgm:t>
    </dgm:pt>
    <dgm:pt modelId="{2A612C84-11D1-4A63-80F0-F97728750EF2}" type="sibTrans" cxnId="{EF25E14E-F9CE-41E2-A514-234A5463BE6D}">
      <dgm:prSet/>
      <dgm:spPr/>
      <dgm:t>
        <a:bodyPr/>
        <a:lstStyle/>
        <a:p>
          <a:pPr algn="ctr"/>
          <a:endParaRPr lang="ru-RU"/>
        </a:p>
      </dgm:t>
    </dgm:pt>
    <dgm:pt modelId="{92050A2D-FD1B-422A-8C2F-E18C31B5F1AC}">
      <dgm:prSet phldrT="[Текст]" custT="1"/>
      <dgm:spPr/>
      <dgm:t>
        <a:bodyPr/>
        <a:lstStyle/>
        <a:p>
          <a:pPr algn="ctr"/>
          <a:r>
            <a:rPr lang="ru-RU" sz="1600" dirty="0"/>
            <a:t>Помещения</a:t>
          </a:r>
        </a:p>
      </dgm:t>
    </dgm:pt>
    <dgm:pt modelId="{813F71FB-4078-4DEB-86D9-EF234ED67C4A}" type="parTrans" cxnId="{08BAD251-E0F8-4A11-8391-36C8A9B0E37B}">
      <dgm:prSet/>
      <dgm:spPr/>
      <dgm:t>
        <a:bodyPr/>
        <a:lstStyle/>
        <a:p>
          <a:pPr algn="ctr"/>
          <a:endParaRPr lang="ru-RU"/>
        </a:p>
      </dgm:t>
    </dgm:pt>
    <dgm:pt modelId="{FC9BD847-FE4E-47BB-B7C9-0D93E2873021}" type="sibTrans" cxnId="{08BAD251-E0F8-4A11-8391-36C8A9B0E37B}">
      <dgm:prSet/>
      <dgm:spPr/>
      <dgm:t>
        <a:bodyPr/>
        <a:lstStyle/>
        <a:p>
          <a:pPr algn="ctr"/>
          <a:endParaRPr lang="ru-RU"/>
        </a:p>
      </dgm:t>
    </dgm:pt>
    <dgm:pt modelId="{7D2C564A-6F71-4DD5-BD15-8186CD25DD68}">
      <dgm:prSet phldrT="[Текст]" custT="1"/>
      <dgm:spPr/>
      <dgm:t>
        <a:bodyPr/>
        <a:lstStyle/>
        <a:p>
          <a:pPr algn="ctr"/>
          <a:r>
            <a:rPr lang="ru-RU" sz="1600" dirty="0"/>
            <a:t>Машино-места</a:t>
          </a:r>
        </a:p>
      </dgm:t>
    </dgm:pt>
    <dgm:pt modelId="{FF25AA63-E78A-4253-89E0-50B3FC2B2DF9}" type="parTrans" cxnId="{9E85239D-8ACE-404D-BC16-EB3055834866}">
      <dgm:prSet/>
      <dgm:spPr/>
      <dgm:t>
        <a:bodyPr/>
        <a:lstStyle/>
        <a:p>
          <a:pPr algn="ctr"/>
          <a:endParaRPr lang="ru-RU"/>
        </a:p>
      </dgm:t>
    </dgm:pt>
    <dgm:pt modelId="{450BE713-49E2-461F-8AF8-9F451A87C886}" type="sibTrans" cxnId="{9E85239D-8ACE-404D-BC16-EB3055834866}">
      <dgm:prSet/>
      <dgm:spPr/>
      <dgm:t>
        <a:bodyPr/>
        <a:lstStyle/>
        <a:p>
          <a:pPr algn="ctr"/>
          <a:endParaRPr lang="ru-RU"/>
        </a:p>
      </dgm:t>
    </dgm:pt>
    <dgm:pt modelId="{5BD78034-BFAD-43BB-8898-DEB4A5E74B45}">
      <dgm:prSet custT="1"/>
      <dgm:spPr/>
      <dgm:t>
        <a:bodyPr/>
        <a:lstStyle/>
        <a:p>
          <a:r>
            <a:rPr lang="ru-RU" sz="1600" dirty="0"/>
            <a:t>Объекты незавершенного строительства</a:t>
          </a:r>
        </a:p>
      </dgm:t>
    </dgm:pt>
    <dgm:pt modelId="{79E50B86-C483-43DB-9118-20C5B587F1C4}" type="parTrans" cxnId="{821D8254-EEDC-48B9-9F9A-594F751DFBA3}">
      <dgm:prSet/>
      <dgm:spPr/>
      <dgm:t>
        <a:bodyPr/>
        <a:lstStyle/>
        <a:p>
          <a:endParaRPr lang="ru-RU"/>
        </a:p>
      </dgm:t>
    </dgm:pt>
    <dgm:pt modelId="{EF69AD8D-B4CA-4398-94DA-AC0B0523D028}" type="sibTrans" cxnId="{821D8254-EEDC-48B9-9F9A-594F751DFBA3}">
      <dgm:prSet/>
      <dgm:spPr/>
      <dgm:t>
        <a:bodyPr/>
        <a:lstStyle/>
        <a:p>
          <a:endParaRPr lang="ru-RU"/>
        </a:p>
      </dgm:t>
    </dgm:pt>
    <dgm:pt modelId="{5F020F88-CC0C-42BC-9A55-85F3C2B6F5BD}">
      <dgm:prSet custT="1"/>
      <dgm:spPr/>
      <dgm:t>
        <a:bodyPr/>
        <a:lstStyle/>
        <a:p>
          <a:r>
            <a:rPr lang="ru-RU" sz="1600" dirty="0"/>
            <a:t>Сооружения</a:t>
          </a:r>
        </a:p>
      </dgm:t>
    </dgm:pt>
    <dgm:pt modelId="{720A1F0F-01E1-4B45-B8E1-DCAB3902D3EE}" type="sibTrans" cxnId="{27327ACA-AB3E-4238-8C93-7017702876C7}">
      <dgm:prSet/>
      <dgm:spPr/>
      <dgm:t>
        <a:bodyPr/>
        <a:lstStyle/>
        <a:p>
          <a:endParaRPr lang="ru-RU"/>
        </a:p>
      </dgm:t>
    </dgm:pt>
    <dgm:pt modelId="{0AC95387-47B1-42F7-9885-B6F4F50140C8}" type="parTrans" cxnId="{27327ACA-AB3E-4238-8C93-7017702876C7}">
      <dgm:prSet/>
      <dgm:spPr/>
      <dgm:t>
        <a:bodyPr/>
        <a:lstStyle/>
        <a:p>
          <a:endParaRPr lang="ru-RU"/>
        </a:p>
      </dgm:t>
    </dgm:pt>
    <dgm:pt modelId="{9B9F3FF4-6EF3-4D5B-A9E5-E82F630FD346}" type="pres">
      <dgm:prSet presAssocID="{50B7385B-D150-47ED-B4F9-5186877E15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FCFFD8C-3C06-469E-8CB9-BDD8208DFA60}" type="pres">
      <dgm:prSet presAssocID="{DF127910-7EF3-4330-BFAD-64B5439A77B0}" presName="hierRoot1" presStyleCnt="0">
        <dgm:presLayoutVars>
          <dgm:hierBranch val="init"/>
        </dgm:presLayoutVars>
      </dgm:prSet>
      <dgm:spPr/>
    </dgm:pt>
    <dgm:pt modelId="{9E044C88-4AA1-4B91-974C-0F8D83F059DD}" type="pres">
      <dgm:prSet presAssocID="{DF127910-7EF3-4330-BFAD-64B5439A77B0}" presName="rootComposite1" presStyleCnt="0"/>
      <dgm:spPr/>
    </dgm:pt>
    <dgm:pt modelId="{04A5E764-33EA-46FC-960C-2B63B2FAF166}" type="pres">
      <dgm:prSet presAssocID="{DF127910-7EF3-4330-BFAD-64B5439A77B0}" presName="rootText1" presStyleLbl="node0" presStyleIdx="0" presStyleCnt="1" custAng="0" custFlipVert="0" custScaleX="184225" custScaleY="2651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838634-5457-472C-B1A5-8B7BF4A3484A}" type="pres">
      <dgm:prSet presAssocID="{DF127910-7EF3-4330-BFAD-64B5439A77B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50797F5-D39A-4DB0-856A-53F04295B309}" type="pres">
      <dgm:prSet presAssocID="{DF127910-7EF3-4330-BFAD-64B5439A77B0}" presName="hierChild2" presStyleCnt="0"/>
      <dgm:spPr/>
    </dgm:pt>
    <dgm:pt modelId="{ED7CC9AB-AF69-4440-B76E-EE9E09D6CE17}" type="pres">
      <dgm:prSet presAssocID="{47D776F5-2CBF-4F06-9538-E2F404BEC0AA}" presName="Name37" presStyleLbl="parChTrans1D2" presStyleIdx="0" presStyleCnt="5"/>
      <dgm:spPr/>
      <dgm:t>
        <a:bodyPr/>
        <a:lstStyle/>
        <a:p>
          <a:endParaRPr lang="ru-RU"/>
        </a:p>
      </dgm:t>
    </dgm:pt>
    <dgm:pt modelId="{E733F24D-EF56-4545-B846-4627119802FE}" type="pres">
      <dgm:prSet presAssocID="{442F179B-3B13-4C06-8EDA-0ED3BE94A536}" presName="hierRoot2" presStyleCnt="0">
        <dgm:presLayoutVars>
          <dgm:hierBranch val="init"/>
        </dgm:presLayoutVars>
      </dgm:prSet>
      <dgm:spPr/>
    </dgm:pt>
    <dgm:pt modelId="{0305B9D6-ED9A-49D0-888E-0874932B204E}" type="pres">
      <dgm:prSet presAssocID="{442F179B-3B13-4C06-8EDA-0ED3BE94A536}" presName="rootComposite" presStyleCnt="0"/>
      <dgm:spPr/>
    </dgm:pt>
    <dgm:pt modelId="{0CCB3115-B8BA-4308-847D-8CCD92AE1B35}" type="pres">
      <dgm:prSet presAssocID="{442F179B-3B13-4C06-8EDA-0ED3BE94A536}" presName="rootText" presStyleLbl="node2" presStyleIdx="0" presStyleCnt="5" custScaleX="161583" custScaleY="193900" custLinFactNeighborX="-27139" custLinFactNeighborY="-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C2871D-3330-4810-94F9-8A02A8FC8B03}" type="pres">
      <dgm:prSet presAssocID="{442F179B-3B13-4C06-8EDA-0ED3BE94A536}" presName="rootConnector" presStyleLbl="node2" presStyleIdx="0" presStyleCnt="5"/>
      <dgm:spPr/>
      <dgm:t>
        <a:bodyPr/>
        <a:lstStyle/>
        <a:p>
          <a:endParaRPr lang="ru-RU"/>
        </a:p>
      </dgm:t>
    </dgm:pt>
    <dgm:pt modelId="{E51AF5BA-183C-42EC-BDA6-5275A6F1CBB1}" type="pres">
      <dgm:prSet presAssocID="{442F179B-3B13-4C06-8EDA-0ED3BE94A536}" presName="hierChild4" presStyleCnt="0"/>
      <dgm:spPr/>
    </dgm:pt>
    <dgm:pt modelId="{FC8C98D8-742F-47ED-B89B-8679EA9F25AC}" type="pres">
      <dgm:prSet presAssocID="{442F179B-3B13-4C06-8EDA-0ED3BE94A536}" presName="hierChild5" presStyleCnt="0"/>
      <dgm:spPr/>
    </dgm:pt>
    <dgm:pt modelId="{A4DD755E-F5B8-45F7-8607-63B4F94B14A4}" type="pres">
      <dgm:prSet presAssocID="{813F71FB-4078-4DEB-86D9-EF234ED67C4A}" presName="Name37" presStyleLbl="parChTrans1D2" presStyleIdx="1" presStyleCnt="5"/>
      <dgm:spPr/>
      <dgm:t>
        <a:bodyPr/>
        <a:lstStyle/>
        <a:p>
          <a:endParaRPr lang="ru-RU"/>
        </a:p>
      </dgm:t>
    </dgm:pt>
    <dgm:pt modelId="{3BFE4973-D9D1-48F5-B9C4-D83D45D42AED}" type="pres">
      <dgm:prSet presAssocID="{92050A2D-FD1B-422A-8C2F-E18C31B5F1AC}" presName="hierRoot2" presStyleCnt="0">
        <dgm:presLayoutVars>
          <dgm:hierBranch val="init"/>
        </dgm:presLayoutVars>
      </dgm:prSet>
      <dgm:spPr/>
    </dgm:pt>
    <dgm:pt modelId="{1B498C24-4A08-4B7C-B471-1A39461448CA}" type="pres">
      <dgm:prSet presAssocID="{92050A2D-FD1B-422A-8C2F-E18C31B5F1AC}" presName="rootComposite" presStyleCnt="0"/>
      <dgm:spPr/>
    </dgm:pt>
    <dgm:pt modelId="{9D36DFFF-4CDB-4569-BA10-5FA1B2764332}" type="pres">
      <dgm:prSet presAssocID="{92050A2D-FD1B-422A-8C2F-E18C31B5F1AC}" presName="rootText" presStyleLbl="node2" presStyleIdx="1" presStyleCnt="5" custScaleX="161489" custScaleY="193787" custLinFactNeighborX="-5782" custLinFactNeighborY="-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813FF9-F8E5-4253-BAFC-955BE3A664E6}" type="pres">
      <dgm:prSet presAssocID="{92050A2D-FD1B-422A-8C2F-E18C31B5F1AC}" presName="rootConnector" presStyleLbl="node2" presStyleIdx="1" presStyleCnt="5"/>
      <dgm:spPr/>
      <dgm:t>
        <a:bodyPr/>
        <a:lstStyle/>
        <a:p>
          <a:endParaRPr lang="ru-RU"/>
        </a:p>
      </dgm:t>
    </dgm:pt>
    <dgm:pt modelId="{8199724D-FCE4-437B-B725-56A6A87CF99E}" type="pres">
      <dgm:prSet presAssocID="{92050A2D-FD1B-422A-8C2F-E18C31B5F1AC}" presName="hierChild4" presStyleCnt="0"/>
      <dgm:spPr/>
    </dgm:pt>
    <dgm:pt modelId="{3C95DBA2-07D5-40EE-886F-C2338972CC25}" type="pres">
      <dgm:prSet presAssocID="{92050A2D-FD1B-422A-8C2F-E18C31B5F1AC}" presName="hierChild5" presStyleCnt="0"/>
      <dgm:spPr/>
    </dgm:pt>
    <dgm:pt modelId="{F97D7188-ED23-4822-8BE2-43F708294AF5}" type="pres">
      <dgm:prSet presAssocID="{FF25AA63-E78A-4253-89E0-50B3FC2B2DF9}" presName="Name37" presStyleLbl="parChTrans1D2" presStyleIdx="2" presStyleCnt="5"/>
      <dgm:spPr/>
      <dgm:t>
        <a:bodyPr/>
        <a:lstStyle/>
        <a:p>
          <a:endParaRPr lang="ru-RU"/>
        </a:p>
      </dgm:t>
    </dgm:pt>
    <dgm:pt modelId="{4C56114A-D5F8-467B-B6B8-6AB3D1C27DCB}" type="pres">
      <dgm:prSet presAssocID="{7D2C564A-6F71-4DD5-BD15-8186CD25DD68}" presName="hierRoot2" presStyleCnt="0">
        <dgm:presLayoutVars>
          <dgm:hierBranch val="init"/>
        </dgm:presLayoutVars>
      </dgm:prSet>
      <dgm:spPr/>
    </dgm:pt>
    <dgm:pt modelId="{0057D16D-A436-4F47-B7AF-9D9CCA70E8F9}" type="pres">
      <dgm:prSet presAssocID="{7D2C564A-6F71-4DD5-BD15-8186CD25DD68}" presName="rootComposite" presStyleCnt="0"/>
      <dgm:spPr/>
    </dgm:pt>
    <dgm:pt modelId="{3D2101B5-7D3D-4DFD-83FC-F503BF5233A9}" type="pres">
      <dgm:prSet presAssocID="{7D2C564A-6F71-4DD5-BD15-8186CD25DD68}" presName="rootText" presStyleLbl="node2" presStyleIdx="2" presStyleCnt="5" custScaleX="161451" custScaleY="193787" custLinFactNeighborX="-1642" custLinFactNeighborY="-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B32BA-59F6-473E-A795-CDC4E5A21BB3}" type="pres">
      <dgm:prSet presAssocID="{7D2C564A-6F71-4DD5-BD15-8186CD25DD68}" presName="rootConnector" presStyleLbl="node2" presStyleIdx="2" presStyleCnt="5"/>
      <dgm:spPr/>
      <dgm:t>
        <a:bodyPr/>
        <a:lstStyle/>
        <a:p>
          <a:endParaRPr lang="ru-RU"/>
        </a:p>
      </dgm:t>
    </dgm:pt>
    <dgm:pt modelId="{76137A0D-E660-416B-B101-D3033760EB76}" type="pres">
      <dgm:prSet presAssocID="{7D2C564A-6F71-4DD5-BD15-8186CD25DD68}" presName="hierChild4" presStyleCnt="0"/>
      <dgm:spPr/>
    </dgm:pt>
    <dgm:pt modelId="{FF4BD418-10E3-40FA-ADFB-88F4679EE723}" type="pres">
      <dgm:prSet presAssocID="{7D2C564A-6F71-4DD5-BD15-8186CD25DD68}" presName="hierChild5" presStyleCnt="0"/>
      <dgm:spPr/>
    </dgm:pt>
    <dgm:pt modelId="{F0BE2482-5B77-4183-A566-83016AC38CF3}" type="pres">
      <dgm:prSet presAssocID="{79E50B86-C483-43DB-9118-20C5B587F1C4}" presName="Name37" presStyleLbl="parChTrans1D2" presStyleIdx="3" presStyleCnt="5"/>
      <dgm:spPr/>
      <dgm:t>
        <a:bodyPr/>
        <a:lstStyle/>
        <a:p>
          <a:endParaRPr lang="ru-RU"/>
        </a:p>
      </dgm:t>
    </dgm:pt>
    <dgm:pt modelId="{58CD558A-782E-4695-93B9-FED3D141276E}" type="pres">
      <dgm:prSet presAssocID="{5BD78034-BFAD-43BB-8898-DEB4A5E74B45}" presName="hierRoot2" presStyleCnt="0">
        <dgm:presLayoutVars>
          <dgm:hierBranch val="init"/>
        </dgm:presLayoutVars>
      </dgm:prSet>
      <dgm:spPr/>
    </dgm:pt>
    <dgm:pt modelId="{469B692E-9B8B-4D1A-8658-8B0F6BE1F4EF}" type="pres">
      <dgm:prSet presAssocID="{5BD78034-BFAD-43BB-8898-DEB4A5E74B45}" presName="rootComposite" presStyleCnt="0"/>
      <dgm:spPr/>
    </dgm:pt>
    <dgm:pt modelId="{11867883-4092-4E4B-840A-0AD419575362}" type="pres">
      <dgm:prSet presAssocID="{5BD78034-BFAD-43BB-8898-DEB4A5E74B45}" presName="rootText" presStyleLbl="node2" presStyleIdx="3" presStyleCnt="5" custScaleX="161563" custScaleY="193876" custLinFactNeighborX="-3491" custLinFactNeighborY="-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413D0D-CB59-4753-97D3-D55F16D2F10B}" type="pres">
      <dgm:prSet presAssocID="{5BD78034-BFAD-43BB-8898-DEB4A5E74B45}" presName="rootConnector" presStyleLbl="node2" presStyleIdx="3" presStyleCnt="5"/>
      <dgm:spPr/>
      <dgm:t>
        <a:bodyPr/>
        <a:lstStyle/>
        <a:p>
          <a:endParaRPr lang="ru-RU"/>
        </a:p>
      </dgm:t>
    </dgm:pt>
    <dgm:pt modelId="{E1B1A22E-15AB-4000-8ECB-8D9AFE51E488}" type="pres">
      <dgm:prSet presAssocID="{5BD78034-BFAD-43BB-8898-DEB4A5E74B45}" presName="hierChild4" presStyleCnt="0"/>
      <dgm:spPr/>
    </dgm:pt>
    <dgm:pt modelId="{EF6CC21F-8ECC-478F-9634-4E0C16EAD78F}" type="pres">
      <dgm:prSet presAssocID="{5BD78034-BFAD-43BB-8898-DEB4A5E74B45}" presName="hierChild5" presStyleCnt="0"/>
      <dgm:spPr/>
    </dgm:pt>
    <dgm:pt modelId="{3EFC7A14-6FEF-4CD9-9F09-079C35546BA2}" type="pres">
      <dgm:prSet presAssocID="{0AC95387-47B1-42F7-9885-B6F4F50140C8}" presName="Name37" presStyleLbl="parChTrans1D2" presStyleIdx="4" presStyleCnt="5"/>
      <dgm:spPr/>
      <dgm:t>
        <a:bodyPr/>
        <a:lstStyle/>
        <a:p>
          <a:endParaRPr lang="ru-RU"/>
        </a:p>
      </dgm:t>
    </dgm:pt>
    <dgm:pt modelId="{7CD9D51D-6A31-423B-AF8B-18827929C2CD}" type="pres">
      <dgm:prSet presAssocID="{5F020F88-CC0C-42BC-9A55-85F3C2B6F5BD}" presName="hierRoot2" presStyleCnt="0">
        <dgm:presLayoutVars>
          <dgm:hierBranch val="init"/>
        </dgm:presLayoutVars>
      </dgm:prSet>
      <dgm:spPr/>
    </dgm:pt>
    <dgm:pt modelId="{904A3014-91CA-4A04-81A1-8121F8D7AF84}" type="pres">
      <dgm:prSet presAssocID="{5F020F88-CC0C-42BC-9A55-85F3C2B6F5BD}" presName="rootComposite" presStyleCnt="0"/>
      <dgm:spPr/>
    </dgm:pt>
    <dgm:pt modelId="{FC3C5AE8-DD57-4143-905A-CF683D1C8141}" type="pres">
      <dgm:prSet presAssocID="{5F020F88-CC0C-42BC-9A55-85F3C2B6F5BD}" presName="rootText" presStyleLbl="node2" presStyleIdx="4" presStyleCnt="5" custScaleX="161451" custScaleY="193868" custLinFactNeighborX="-16026" custLinFactNeighborY="-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7E1B19-FE62-429F-B4C4-437E471858EF}" type="pres">
      <dgm:prSet presAssocID="{5F020F88-CC0C-42BC-9A55-85F3C2B6F5BD}" presName="rootConnector" presStyleLbl="node2" presStyleIdx="4" presStyleCnt="5"/>
      <dgm:spPr/>
      <dgm:t>
        <a:bodyPr/>
        <a:lstStyle/>
        <a:p>
          <a:endParaRPr lang="ru-RU"/>
        </a:p>
      </dgm:t>
    </dgm:pt>
    <dgm:pt modelId="{6C3B56D9-6586-4903-9F5A-33C792195334}" type="pres">
      <dgm:prSet presAssocID="{5F020F88-CC0C-42BC-9A55-85F3C2B6F5BD}" presName="hierChild4" presStyleCnt="0"/>
      <dgm:spPr/>
    </dgm:pt>
    <dgm:pt modelId="{4CB6BA3A-36D3-4ED7-9140-96637F7B1590}" type="pres">
      <dgm:prSet presAssocID="{5F020F88-CC0C-42BC-9A55-85F3C2B6F5BD}" presName="hierChild5" presStyleCnt="0"/>
      <dgm:spPr/>
    </dgm:pt>
    <dgm:pt modelId="{52CEA4F5-10C9-47E4-BBA4-EBDCC0DD46AE}" type="pres">
      <dgm:prSet presAssocID="{DF127910-7EF3-4330-BFAD-64B5439A77B0}" presName="hierChild3" presStyleCnt="0"/>
      <dgm:spPr/>
    </dgm:pt>
  </dgm:ptLst>
  <dgm:cxnLst>
    <dgm:cxn modelId="{70546A39-6869-4927-9AD2-BF0700203E05}" type="presOf" srcId="{5F020F88-CC0C-42BC-9A55-85F3C2B6F5BD}" destId="{FC3C5AE8-DD57-4143-905A-CF683D1C8141}" srcOrd="0" destOrd="0" presId="urn:microsoft.com/office/officeart/2005/8/layout/orgChart1"/>
    <dgm:cxn modelId="{B90F432B-C76B-401D-BB7F-B93DC1B29437}" type="presOf" srcId="{FF25AA63-E78A-4253-89E0-50B3FC2B2DF9}" destId="{F97D7188-ED23-4822-8BE2-43F708294AF5}" srcOrd="0" destOrd="0" presId="urn:microsoft.com/office/officeart/2005/8/layout/orgChart1"/>
    <dgm:cxn modelId="{906CB4B8-2083-4659-861F-829C709EE74C}" type="presOf" srcId="{79E50B86-C483-43DB-9118-20C5B587F1C4}" destId="{F0BE2482-5B77-4183-A566-83016AC38CF3}" srcOrd="0" destOrd="0" presId="urn:microsoft.com/office/officeart/2005/8/layout/orgChart1"/>
    <dgm:cxn modelId="{FEAAE6BA-46BB-41A7-89FC-E6AC8B2F1577}" type="presOf" srcId="{5BD78034-BFAD-43BB-8898-DEB4A5E74B45}" destId="{11867883-4092-4E4B-840A-0AD419575362}" srcOrd="0" destOrd="0" presId="urn:microsoft.com/office/officeart/2005/8/layout/orgChart1"/>
    <dgm:cxn modelId="{27327ACA-AB3E-4238-8C93-7017702876C7}" srcId="{DF127910-7EF3-4330-BFAD-64B5439A77B0}" destId="{5F020F88-CC0C-42BC-9A55-85F3C2B6F5BD}" srcOrd="4" destOrd="0" parTransId="{0AC95387-47B1-42F7-9885-B6F4F50140C8}" sibTransId="{720A1F0F-01E1-4B45-B8E1-DCAB3902D3EE}"/>
    <dgm:cxn modelId="{055E93B4-B95B-4C39-81E4-99F852650332}" type="presOf" srcId="{0AC95387-47B1-42F7-9885-B6F4F50140C8}" destId="{3EFC7A14-6FEF-4CD9-9F09-079C35546BA2}" srcOrd="0" destOrd="0" presId="urn:microsoft.com/office/officeart/2005/8/layout/orgChart1"/>
    <dgm:cxn modelId="{429FFA44-D760-40FF-976E-43196E3C493D}" type="presOf" srcId="{442F179B-3B13-4C06-8EDA-0ED3BE94A536}" destId="{D4C2871D-3330-4810-94F9-8A02A8FC8B03}" srcOrd="1" destOrd="0" presId="urn:microsoft.com/office/officeart/2005/8/layout/orgChart1"/>
    <dgm:cxn modelId="{9936C5BC-4F2A-4DD1-B618-EF978B3D1102}" type="presOf" srcId="{442F179B-3B13-4C06-8EDA-0ED3BE94A536}" destId="{0CCB3115-B8BA-4308-847D-8CCD92AE1B35}" srcOrd="0" destOrd="0" presId="urn:microsoft.com/office/officeart/2005/8/layout/orgChart1"/>
    <dgm:cxn modelId="{E6F03D0E-8768-46B9-9B6D-E9BACE2584D6}" type="presOf" srcId="{DF127910-7EF3-4330-BFAD-64B5439A77B0}" destId="{76838634-5457-472C-B1A5-8B7BF4A3484A}" srcOrd="1" destOrd="0" presId="urn:microsoft.com/office/officeart/2005/8/layout/orgChart1"/>
    <dgm:cxn modelId="{EF25E14E-F9CE-41E2-A514-234A5463BE6D}" srcId="{DF127910-7EF3-4330-BFAD-64B5439A77B0}" destId="{442F179B-3B13-4C06-8EDA-0ED3BE94A536}" srcOrd="0" destOrd="0" parTransId="{47D776F5-2CBF-4F06-9538-E2F404BEC0AA}" sibTransId="{2A612C84-11D1-4A63-80F0-F97728750EF2}"/>
    <dgm:cxn modelId="{83307369-832D-4502-BC8E-39E218AB2AC8}" type="presOf" srcId="{813F71FB-4078-4DEB-86D9-EF234ED67C4A}" destId="{A4DD755E-F5B8-45F7-8607-63B4F94B14A4}" srcOrd="0" destOrd="0" presId="urn:microsoft.com/office/officeart/2005/8/layout/orgChart1"/>
    <dgm:cxn modelId="{821D8254-EEDC-48B9-9F9A-594F751DFBA3}" srcId="{DF127910-7EF3-4330-BFAD-64B5439A77B0}" destId="{5BD78034-BFAD-43BB-8898-DEB4A5E74B45}" srcOrd="3" destOrd="0" parTransId="{79E50B86-C483-43DB-9118-20C5B587F1C4}" sibTransId="{EF69AD8D-B4CA-4398-94DA-AC0B0523D028}"/>
    <dgm:cxn modelId="{B6C24580-37A1-4331-8B88-96DEFB1C482E}" type="presOf" srcId="{50B7385B-D150-47ED-B4F9-5186877E15A7}" destId="{9B9F3FF4-6EF3-4D5B-A9E5-E82F630FD346}" srcOrd="0" destOrd="0" presId="urn:microsoft.com/office/officeart/2005/8/layout/orgChart1"/>
    <dgm:cxn modelId="{A58FE4A9-91F8-4969-AA7D-D12AA59607BC}" type="presOf" srcId="{92050A2D-FD1B-422A-8C2F-E18C31B5F1AC}" destId="{9D36DFFF-4CDB-4569-BA10-5FA1B2764332}" srcOrd="0" destOrd="0" presId="urn:microsoft.com/office/officeart/2005/8/layout/orgChart1"/>
    <dgm:cxn modelId="{642AF123-38C0-4485-9032-85E5E57639A4}" type="presOf" srcId="{7D2C564A-6F71-4DD5-BD15-8186CD25DD68}" destId="{360B32BA-59F6-473E-A795-CDC4E5A21BB3}" srcOrd="1" destOrd="0" presId="urn:microsoft.com/office/officeart/2005/8/layout/orgChart1"/>
    <dgm:cxn modelId="{F37BDF1A-3BA2-4725-904B-9E4B2E7530AF}" type="presOf" srcId="{92050A2D-FD1B-422A-8C2F-E18C31B5F1AC}" destId="{82813FF9-F8E5-4253-BAFC-955BE3A664E6}" srcOrd="1" destOrd="0" presId="urn:microsoft.com/office/officeart/2005/8/layout/orgChart1"/>
    <dgm:cxn modelId="{558048E7-A8AA-4F09-9F5D-542D2C674C98}" type="presOf" srcId="{DF127910-7EF3-4330-BFAD-64B5439A77B0}" destId="{04A5E764-33EA-46FC-960C-2B63B2FAF166}" srcOrd="0" destOrd="0" presId="urn:microsoft.com/office/officeart/2005/8/layout/orgChart1"/>
    <dgm:cxn modelId="{EE5ECC0A-F0DB-4677-BB7C-7CCD141EA5B7}" type="presOf" srcId="{47D776F5-2CBF-4F06-9538-E2F404BEC0AA}" destId="{ED7CC9AB-AF69-4440-B76E-EE9E09D6CE17}" srcOrd="0" destOrd="0" presId="urn:microsoft.com/office/officeart/2005/8/layout/orgChart1"/>
    <dgm:cxn modelId="{901845C0-EFD6-4BBF-BFAD-BB921C860F1E}" type="presOf" srcId="{5BD78034-BFAD-43BB-8898-DEB4A5E74B45}" destId="{C8413D0D-CB59-4753-97D3-D55F16D2F10B}" srcOrd="1" destOrd="0" presId="urn:microsoft.com/office/officeart/2005/8/layout/orgChart1"/>
    <dgm:cxn modelId="{9E85239D-8ACE-404D-BC16-EB3055834866}" srcId="{DF127910-7EF3-4330-BFAD-64B5439A77B0}" destId="{7D2C564A-6F71-4DD5-BD15-8186CD25DD68}" srcOrd="2" destOrd="0" parTransId="{FF25AA63-E78A-4253-89E0-50B3FC2B2DF9}" sibTransId="{450BE713-49E2-461F-8AF8-9F451A87C886}"/>
    <dgm:cxn modelId="{EF450861-DA2A-4672-83FC-CADE272AF9B0}" srcId="{50B7385B-D150-47ED-B4F9-5186877E15A7}" destId="{DF127910-7EF3-4330-BFAD-64B5439A77B0}" srcOrd="0" destOrd="0" parTransId="{A1B28323-479A-47D1-AE95-5B2BCABF85A4}" sibTransId="{9FCBF23B-EE91-4878-A73A-6CABAC679D42}"/>
    <dgm:cxn modelId="{08BAD251-E0F8-4A11-8391-36C8A9B0E37B}" srcId="{DF127910-7EF3-4330-BFAD-64B5439A77B0}" destId="{92050A2D-FD1B-422A-8C2F-E18C31B5F1AC}" srcOrd="1" destOrd="0" parTransId="{813F71FB-4078-4DEB-86D9-EF234ED67C4A}" sibTransId="{FC9BD847-FE4E-47BB-B7C9-0D93E2873021}"/>
    <dgm:cxn modelId="{1D2ECCA4-D24F-4D2A-A38F-E33DC15122C7}" type="presOf" srcId="{7D2C564A-6F71-4DD5-BD15-8186CD25DD68}" destId="{3D2101B5-7D3D-4DFD-83FC-F503BF5233A9}" srcOrd="0" destOrd="0" presId="urn:microsoft.com/office/officeart/2005/8/layout/orgChart1"/>
    <dgm:cxn modelId="{56C31109-A05A-4D52-8C8F-187729619EA9}" type="presOf" srcId="{5F020F88-CC0C-42BC-9A55-85F3C2B6F5BD}" destId="{D77E1B19-FE62-429F-B4C4-437E471858EF}" srcOrd="1" destOrd="0" presId="urn:microsoft.com/office/officeart/2005/8/layout/orgChart1"/>
    <dgm:cxn modelId="{BF4DCB69-4ED1-46B4-ACCD-D71CF3E63CE0}" type="presParOf" srcId="{9B9F3FF4-6EF3-4D5B-A9E5-E82F630FD346}" destId="{AFCFFD8C-3C06-469E-8CB9-BDD8208DFA60}" srcOrd="0" destOrd="0" presId="urn:microsoft.com/office/officeart/2005/8/layout/orgChart1"/>
    <dgm:cxn modelId="{323D0BDA-CCD6-4985-8E6D-A393B5454CA2}" type="presParOf" srcId="{AFCFFD8C-3C06-469E-8CB9-BDD8208DFA60}" destId="{9E044C88-4AA1-4B91-974C-0F8D83F059DD}" srcOrd="0" destOrd="0" presId="urn:microsoft.com/office/officeart/2005/8/layout/orgChart1"/>
    <dgm:cxn modelId="{97D606A1-E538-4B38-B84F-EAD5F510D768}" type="presParOf" srcId="{9E044C88-4AA1-4B91-974C-0F8D83F059DD}" destId="{04A5E764-33EA-46FC-960C-2B63B2FAF166}" srcOrd="0" destOrd="0" presId="urn:microsoft.com/office/officeart/2005/8/layout/orgChart1"/>
    <dgm:cxn modelId="{533E042E-9701-438B-81D2-EBCF095A7BC5}" type="presParOf" srcId="{9E044C88-4AA1-4B91-974C-0F8D83F059DD}" destId="{76838634-5457-472C-B1A5-8B7BF4A3484A}" srcOrd="1" destOrd="0" presId="urn:microsoft.com/office/officeart/2005/8/layout/orgChart1"/>
    <dgm:cxn modelId="{DAB41902-79A1-4DFA-AF1C-42C74D0C871C}" type="presParOf" srcId="{AFCFFD8C-3C06-469E-8CB9-BDD8208DFA60}" destId="{C50797F5-D39A-4DB0-856A-53F04295B309}" srcOrd="1" destOrd="0" presId="urn:microsoft.com/office/officeart/2005/8/layout/orgChart1"/>
    <dgm:cxn modelId="{0C885C40-FC90-4FB2-96F3-4F32F517B913}" type="presParOf" srcId="{C50797F5-D39A-4DB0-856A-53F04295B309}" destId="{ED7CC9AB-AF69-4440-B76E-EE9E09D6CE17}" srcOrd="0" destOrd="0" presId="urn:microsoft.com/office/officeart/2005/8/layout/orgChart1"/>
    <dgm:cxn modelId="{828B4777-6375-4FE8-83B1-D83173ADFE96}" type="presParOf" srcId="{C50797F5-D39A-4DB0-856A-53F04295B309}" destId="{E733F24D-EF56-4545-B846-4627119802FE}" srcOrd="1" destOrd="0" presId="urn:microsoft.com/office/officeart/2005/8/layout/orgChart1"/>
    <dgm:cxn modelId="{1435E3C4-C6CE-4548-90D2-C9D682CF671D}" type="presParOf" srcId="{E733F24D-EF56-4545-B846-4627119802FE}" destId="{0305B9D6-ED9A-49D0-888E-0874932B204E}" srcOrd="0" destOrd="0" presId="urn:microsoft.com/office/officeart/2005/8/layout/orgChart1"/>
    <dgm:cxn modelId="{822A6FFF-DD84-41D8-AB23-DAED42E29CA3}" type="presParOf" srcId="{0305B9D6-ED9A-49D0-888E-0874932B204E}" destId="{0CCB3115-B8BA-4308-847D-8CCD92AE1B35}" srcOrd="0" destOrd="0" presId="urn:microsoft.com/office/officeart/2005/8/layout/orgChart1"/>
    <dgm:cxn modelId="{B1F60E53-90ED-4E8E-AF8D-3865824011EF}" type="presParOf" srcId="{0305B9D6-ED9A-49D0-888E-0874932B204E}" destId="{D4C2871D-3330-4810-94F9-8A02A8FC8B03}" srcOrd="1" destOrd="0" presId="urn:microsoft.com/office/officeart/2005/8/layout/orgChart1"/>
    <dgm:cxn modelId="{8332F0C4-D7C7-4A9C-A7D5-FA1B724504BF}" type="presParOf" srcId="{E733F24D-EF56-4545-B846-4627119802FE}" destId="{E51AF5BA-183C-42EC-BDA6-5275A6F1CBB1}" srcOrd="1" destOrd="0" presId="urn:microsoft.com/office/officeart/2005/8/layout/orgChart1"/>
    <dgm:cxn modelId="{6617B823-B925-4C98-81A7-AAF03E570AD3}" type="presParOf" srcId="{E733F24D-EF56-4545-B846-4627119802FE}" destId="{FC8C98D8-742F-47ED-B89B-8679EA9F25AC}" srcOrd="2" destOrd="0" presId="urn:microsoft.com/office/officeart/2005/8/layout/orgChart1"/>
    <dgm:cxn modelId="{B0936846-0848-4AA4-B04C-17D409E63CD9}" type="presParOf" srcId="{C50797F5-D39A-4DB0-856A-53F04295B309}" destId="{A4DD755E-F5B8-45F7-8607-63B4F94B14A4}" srcOrd="2" destOrd="0" presId="urn:microsoft.com/office/officeart/2005/8/layout/orgChart1"/>
    <dgm:cxn modelId="{4943A7EA-3F9D-4339-B882-A1940AC00C7B}" type="presParOf" srcId="{C50797F5-D39A-4DB0-856A-53F04295B309}" destId="{3BFE4973-D9D1-48F5-B9C4-D83D45D42AED}" srcOrd="3" destOrd="0" presId="urn:microsoft.com/office/officeart/2005/8/layout/orgChart1"/>
    <dgm:cxn modelId="{9F7E8FC2-9904-4A69-B63D-641E8C11A016}" type="presParOf" srcId="{3BFE4973-D9D1-48F5-B9C4-D83D45D42AED}" destId="{1B498C24-4A08-4B7C-B471-1A39461448CA}" srcOrd="0" destOrd="0" presId="urn:microsoft.com/office/officeart/2005/8/layout/orgChart1"/>
    <dgm:cxn modelId="{8AECAC71-AAF0-404D-B1A9-2B99B784383F}" type="presParOf" srcId="{1B498C24-4A08-4B7C-B471-1A39461448CA}" destId="{9D36DFFF-4CDB-4569-BA10-5FA1B2764332}" srcOrd="0" destOrd="0" presId="urn:microsoft.com/office/officeart/2005/8/layout/orgChart1"/>
    <dgm:cxn modelId="{97AA5F80-0E4B-4AF1-8F86-3DFD5002201F}" type="presParOf" srcId="{1B498C24-4A08-4B7C-B471-1A39461448CA}" destId="{82813FF9-F8E5-4253-BAFC-955BE3A664E6}" srcOrd="1" destOrd="0" presId="urn:microsoft.com/office/officeart/2005/8/layout/orgChart1"/>
    <dgm:cxn modelId="{B65CF167-84CD-4957-A874-86979ACBB490}" type="presParOf" srcId="{3BFE4973-D9D1-48F5-B9C4-D83D45D42AED}" destId="{8199724D-FCE4-437B-B725-56A6A87CF99E}" srcOrd="1" destOrd="0" presId="urn:microsoft.com/office/officeart/2005/8/layout/orgChart1"/>
    <dgm:cxn modelId="{0E339462-7079-41C5-BE83-A6C3CE1806A4}" type="presParOf" srcId="{3BFE4973-D9D1-48F5-B9C4-D83D45D42AED}" destId="{3C95DBA2-07D5-40EE-886F-C2338972CC25}" srcOrd="2" destOrd="0" presId="urn:microsoft.com/office/officeart/2005/8/layout/orgChart1"/>
    <dgm:cxn modelId="{50ABD604-95CC-4C7E-96AD-06E0D10E8F2A}" type="presParOf" srcId="{C50797F5-D39A-4DB0-856A-53F04295B309}" destId="{F97D7188-ED23-4822-8BE2-43F708294AF5}" srcOrd="4" destOrd="0" presId="urn:microsoft.com/office/officeart/2005/8/layout/orgChart1"/>
    <dgm:cxn modelId="{02D4CB84-33CF-4507-BDE0-881CD76BEB10}" type="presParOf" srcId="{C50797F5-D39A-4DB0-856A-53F04295B309}" destId="{4C56114A-D5F8-467B-B6B8-6AB3D1C27DCB}" srcOrd="5" destOrd="0" presId="urn:microsoft.com/office/officeart/2005/8/layout/orgChart1"/>
    <dgm:cxn modelId="{6FCA1CE1-5D52-4B2B-A8CF-D09B34668C14}" type="presParOf" srcId="{4C56114A-D5F8-467B-B6B8-6AB3D1C27DCB}" destId="{0057D16D-A436-4F47-B7AF-9D9CCA70E8F9}" srcOrd="0" destOrd="0" presId="urn:microsoft.com/office/officeart/2005/8/layout/orgChart1"/>
    <dgm:cxn modelId="{4326414F-7D5B-4731-A6E2-06E8C43EC3AA}" type="presParOf" srcId="{0057D16D-A436-4F47-B7AF-9D9CCA70E8F9}" destId="{3D2101B5-7D3D-4DFD-83FC-F503BF5233A9}" srcOrd="0" destOrd="0" presId="urn:microsoft.com/office/officeart/2005/8/layout/orgChart1"/>
    <dgm:cxn modelId="{B7B8C457-1CEE-4D3D-93B3-7A13AD6DEA5E}" type="presParOf" srcId="{0057D16D-A436-4F47-B7AF-9D9CCA70E8F9}" destId="{360B32BA-59F6-473E-A795-CDC4E5A21BB3}" srcOrd="1" destOrd="0" presId="urn:microsoft.com/office/officeart/2005/8/layout/orgChart1"/>
    <dgm:cxn modelId="{054EA15E-B877-4E0F-A910-455FDC38C674}" type="presParOf" srcId="{4C56114A-D5F8-467B-B6B8-6AB3D1C27DCB}" destId="{76137A0D-E660-416B-B101-D3033760EB76}" srcOrd="1" destOrd="0" presId="urn:microsoft.com/office/officeart/2005/8/layout/orgChart1"/>
    <dgm:cxn modelId="{589C766C-474E-4448-B75A-F4F5EC6C38E1}" type="presParOf" srcId="{4C56114A-D5F8-467B-B6B8-6AB3D1C27DCB}" destId="{FF4BD418-10E3-40FA-ADFB-88F4679EE723}" srcOrd="2" destOrd="0" presId="urn:microsoft.com/office/officeart/2005/8/layout/orgChart1"/>
    <dgm:cxn modelId="{63DA2000-2AA8-4246-ABEC-68F6059C3820}" type="presParOf" srcId="{C50797F5-D39A-4DB0-856A-53F04295B309}" destId="{F0BE2482-5B77-4183-A566-83016AC38CF3}" srcOrd="6" destOrd="0" presId="urn:microsoft.com/office/officeart/2005/8/layout/orgChart1"/>
    <dgm:cxn modelId="{A56CC253-9204-4735-B97A-07B2E1A35622}" type="presParOf" srcId="{C50797F5-D39A-4DB0-856A-53F04295B309}" destId="{58CD558A-782E-4695-93B9-FED3D141276E}" srcOrd="7" destOrd="0" presId="urn:microsoft.com/office/officeart/2005/8/layout/orgChart1"/>
    <dgm:cxn modelId="{C6D12708-FB0F-41D7-8109-E85D7FD8AE52}" type="presParOf" srcId="{58CD558A-782E-4695-93B9-FED3D141276E}" destId="{469B692E-9B8B-4D1A-8658-8B0F6BE1F4EF}" srcOrd="0" destOrd="0" presId="urn:microsoft.com/office/officeart/2005/8/layout/orgChart1"/>
    <dgm:cxn modelId="{BF2D3237-DA66-4ED9-9DAB-794AA0A99956}" type="presParOf" srcId="{469B692E-9B8B-4D1A-8658-8B0F6BE1F4EF}" destId="{11867883-4092-4E4B-840A-0AD419575362}" srcOrd="0" destOrd="0" presId="urn:microsoft.com/office/officeart/2005/8/layout/orgChart1"/>
    <dgm:cxn modelId="{4847F9D3-476F-4D97-B01B-AB26E1D285DD}" type="presParOf" srcId="{469B692E-9B8B-4D1A-8658-8B0F6BE1F4EF}" destId="{C8413D0D-CB59-4753-97D3-D55F16D2F10B}" srcOrd="1" destOrd="0" presId="urn:microsoft.com/office/officeart/2005/8/layout/orgChart1"/>
    <dgm:cxn modelId="{8F0F2AD9-7926-4917-B10A-95F114C47D1E}" type="presParOf" srcId="{58CD558A-782E-4695-93B9-FED3D141276E}" destId="{E1B1A22E-15AB-4000-8ECB-8D9AFE51E488}" srcOrd="1" destOrd="0" presId="urn:microsoft.com/office/officeart/2005/8/layout/orgChart1"/>
    <dgm:cxn modelId="{4D6CF97B-F410-4C2B-AB24-9081AD80DF9A}" type="presParOf" srcId="{58CD558A-782E-4695-93B9-FED3D141276E}" destId="{EF6CC21F-8ECC-478F-9634-4E0C16EAD78F}" srcOrd="2" destOrd="0" presId="urn:microsoft.com/office/officeart/2005/8/layout/orgChart1"/>
    <dgm:cxn modelId="{B61C0251-D4AD-492E-A852-E062E162ED5C}" type="presParOf" srcId="{C50797F5-D39A-4DB0-856A-53F04295B309}" destId="{3EFC7A14-6FEF-4CD9-9F09-079C35546BA2}" srcOrd="8" destOrd="0" presId="urn:microsoft.com/office/officeart/2005/8/layout/orgChart1"/>
    <dgm:cxn modelId="{CDD18CD2-F55C-46F6-893C-AC798ACEC10E}" type="presParOf" srcId="{C50797F5-D39A-4DB0-856A-53F04295B309}" destId="{7CD9D51D-6A31-423B-AF8B-18827929C2CD}" srcOrd="9" destOrd="0" presId="urn:microsoft.com/office/officeart/2005/8/layout/orgChart1"/>
    <dgm:cxn modelId="{65E500D6-6E12-415B-9111-FD8F0319CB8B}" type="presParOf" srcId="{7CD9D51D-6A31-423B-AF8B-18827929C2CD}" destId="{904A3014-91CA-4A04-81A1-8121F8D7AF84}" srcOrd="0" destOrd="0" presId="urn:microsoft.com/office/officeart/2005/8/layout/orgChart1"/>
    <dgm:cxn modelId="{DA4A4114-9D11-4CC4-A993-1D5C2AF4E4AF}" type="presParOf" srcId="{904A3014-91CA-4A04-81A1-8121F8D7AF84}" destId="{FC3C5AE8-DD57-4143-905A-CF683D1C8141}" srcOrd="0" destOrd="0" presId="urn:microsoft.com/office/officeart/2005/8/layout/orgChart1"/>
    <dgm:cxn modelId="{EE301575-DED3-442B-A8A3-AA646ED83245}" type="presParOf" srcId="{904A3014-91CA-4A04-81A1-8121F8D7AF84}" destId="{D77E1B19-FE62-429F-B4C4-437E471858EF}" srcOrd="1" destOrd="0" presId="urn:microsoft.com/office/officeart/2005/8/layout/orgChart1"/>
    <dgm:cxn modelId="{1F915110-843A-4854-8868-EAB83A3F8581}" type="presParOf" srcId="{7CD9D51D-6A31-423B-AF8B-18827929C2CD}" destId="{6C3B56D9-6586-4903-9F5A-33C792195334}" srcOrd="1" destOrd="0" presId="urn:microsoft.com/office/officeart/2005/8/layout/orgChart1"/>
    <dgm:cxn modelId="{6E0BE26D-91AE-4408-8583-99BD736EA993}" type="presParOf" srcId="{7CD9D51D-6A31-423B-AF8B-18827929C2CD}" destId="{4CB6BA3A-36D3-4ED7-9140-96637F7B1590}" srcOrd="2" destOrd="0" presId="urn:microsoft.com/office/officeart/2005/8/layout/orgChart1"/>
    <dgm:cxn modelId="{D9AD40CF-E367-4CC7-A769-3DDB51BD2E0C}" type="presParOf" srcId="{AFCFFD8C-3C06-469E-8CB9-BDD8208DFA60}" destId="{52CEA4F5-10C9-47E4-BBA4-EBDCC0DD46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A5C129-2F2F-40D6-9920-35DCAA9C9074}" type="doc">
      <dgm:prSet loTypeId="urn:microsoft.com/office/officeart/2005/8/layout/chevron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E2440E5-F7F7-400C-A60C-4BEA690FF262}">
      <dgm:prSet phldrT="[Текст]" custT="1"/>
      <dgm:spPr/>
      <dgm:t>
        <a:bodyPr/>
        <a:lstStyle/>
        <a:p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Зайти на сайт Росреестра в раздел «Справочная информация по объектам недвижимости в режиме </a:t>
          </a:r>
          <a:r>
            <a:rPr lang="ru-RU" sz="1600" dirty="0" err="1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online</a:t>
          </a:r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» или на «Публичную кадастровую карту» и найти по адресу либо по кадастровому номеру свой объект недвижимости</a:t>
          </a:r>
        </a:p>
      </dgm:t>
    </dgm:pt>
    <dgm:pt modelId="{15939EBE-305D-4ABD-898E-D2E803499E73}" type="parTrans" cxnId="{6C6000BC-A8EA-4D43-886D-1955474CBB65}">
      <dgm:prSet/>
      <dgm:spPr/>
      <dgm:t>
        <a:bodyPr/>
        <a:lstStyle/>
        <a:p>
          <a:endParaRPr lang="ru-RU"/>
        </a:p>
      </dgm:t>
    </dgm:pt>
    <dgm:pt modelId="{06441358-6003-42A3-BC8E-317669BB7C96}" type="sibTrans" cxnId="{6C6000BC-A8EA-4D43-886D-1955474CBB65}">
      <dgm:prSet/>
      <dgm:spPr/>
      <dgm:t>
        <a:bodyPr/>
        <a:lstStyle/>
        <a:p>
          <a:endParaRPr lang="ru-RU"/>
        </a:p>
      </dgm:t>
    </dgm:pt>
    <dgm:pt modelId="{359627CB-CF09-4B56-A5FA-394B2988C465}">
      <dgm:prSet phldrT="[Текст]" custT="1"/>
      <dgm:spPr/>
      <dgm:t>
        <a:bodyPr/>
        <a:lstStyle/>
        <a:p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Сверить фактические данные о характеристиках объектов недвижимости с учетными данными, содержащимися в ЕГРН</a:t>
          </a:r>
          <a:endParaRPr lang="ru-RU" sz="1600" dirty="0">
            <a:solidFill>
              <a:srgbClr val="0070C0"/>
            </a:solidFill>
          </a:endParaRPr>
        </a:p>
      </dgm:t>
    </dgm:pt>
    <dgm:pt modelId="{8DDAAF72-E36B-47FC-93C1-D65106774024}" type="parTrans" cxnId="{0783D6BA-9BAF-41D6-85FF-C7CFA872F760}">
      <dgm:prSet/>
      <dgm:spPr/>
      <dgm:t>
        <a:bodyPr/>
        <a:lstStyle/>
        <a:p>
          <a:endParaRPr lang="ru-RU"/>
        </a:p>
      </dgm:t>
    </dgm:pt>
    <dgm:pt modelId="{EC4DE83A-EC03-43F0-931D-C7966F0E4457}" type="sibTrans" cxnId="{0783D6BA-9BAF-41D6-85FF-C7CFA872F760}">
      <dgm:prSet/>
      <dgm:spPr/>
      <dgm:t>
        <a:bodyPr/>
        <a:lstStyle/>
        <a:p>
          <a:endParaRPr lang="ru-RU"/>
        </a:p>
      </dgm:t>
    </dgm:pt>
    <dgm:pt modelId="{3124B8EA-D83A-440D-8543-FF5B958033F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C1699E6F-0D5C-4BBB-BA71-A32017C68E6F}" type="parTrans" cxnId="{5EAAAEC4-D1BE-42E7-A47B-086F6AB623E3}">
      <dgm:prSet/>
      <dgm:spPr/>
      <dgm:t>
        <a:bodyPr/>
        <a:lstStyle/>
        <a:p>
          <a:endParaRPr lang="ru-RU"/>
        </a:p>
      </dgm:t>
    </dgm:pt>
    <dgm:pt modelId="{34BE3356-5381-4F92-9077-CF133AA2753D}" type="sibTrans" cxnId="{5EAAAEC4-D1BE-42E7-A47B-086F6AB623E3}">
      <dgm:prSet/>
      <dgm:spPr/>
      <dgm:t>
        <a:bodyPr/>
        <a:lstStyle/>
        <a:p>
          <a:endParaRPr lang="ru-RU"/>
        </a:p>
      </dgm:t>
    </dgm:pt>
    <dgm:pt modelId="{7C7DC46E-0418-4271-97FE-020A2BEDAB8D}">
      <dgm:prSet phldrT="[Текст]" custT="1"/>
      <dgm:spPr/>
      <dgm:t>
        <a:bodyPr/>
        <a:lstStyle/>
        <a:p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В случае  несовпадения данных необходимо обратиться в Управление </a:t>
          </a:r>
          <a:r>
            <a:rPr lang="ru-RU" sz="1600" dirty="0" err="1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Росреестра</a:t>
          </a:r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 по Республике Бурятия с документами, предусмотренными Федеральным законом от 13.07.2015 № 218-ФЗ «О государственной регистрации недвижимости»  для внесения соответствующих изменений в характеристики объекта недвижимости, содержащиеся в ЕГРН</a:t>
          </a:r>
          <a:endParaRPr lang="ru-RU" sz="1600" dirty="0">
            <a:solidFill>
              <a:srgbClr val="0070C0"/>
            </a:solidFill>
          </a:endParaRPr>
        </a:p>
      </dgm:t>
    </dgm:pt>
    <dgm:pt modelId="{32C20F9E-163F-4712-95EB-373A2EEA5339}" type="sibTrans" cxnId="{74BFB6E4-589A-4CA1-8312-CF5E2FCF181E}">
      <dgm:prSet/>
      <dgm:spPr/>
      <dgm:t>
        <a:bodyPr/>
        <a:lstStyle/>
        <a:p>
          <a:endParaRPr lang="ru-RU"/>
        </a:p>
      </dgm:t>
    </dgm:pt>
    <dgm:pt modelId="{64EF11E3-6524-4080-B9CE-29647B902A39}" type="parTrans" cxnId="{74BFB6E4-589A-4CA1-8312-CF5E2FCF181E}">
      <dgm:prSet/>
      <dgm:spPr/>
      <dgm:t>
        <a:bodyPr/>
        <a:lstStyle/>
        <a:p>
          <a:endParaRPr lang="ru-RU"/>
        </a:p>
      </dgm:t>
    </dgm:pt>
    <dgm:pt modelId="{6823D407-5832-4600-A74A-D57741BBC747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F319A94A-C7EF-49FC-B333-49A814FD1ED4}" type="parTrans" cxnId="{1C3ADB84-EBE5-437C-9B1D-0D44554B8A87}">
      <dgm:prSet/>
      <dgm:spPr/>
      <dgm:t>
        <a:bodyPr/>
        <a:lstStyle/>
        <a:p>
          <a:endParaRPr lang="ru-RU"/>
        </a:p>
      </dgm:t>
    </dgm:pt>
    <dgm:pt modelId="{51887E6A-CF79-48B4-9A8D-1BBD2D0D7558}" type="sibTrans" cxnId="{1C3ADB84-EBE5-437C-9B1D-0D44554B8A87}">
      <dgm:prSet/>
      <dgm:spPr/>
      <dgm:t>
        <a:bodyPr/>
        <a:lstStyle/>
        <a:p>
          <a:endParaRPr lang="ru-RU"/>
        </a:p>
      </dgm:t>
    </dgm:pt>
    <dgm:pt modelId="{E1F68D34-A025-4A5E-AF3F-1EE25636DA15}">
      <dgm:prSet custT="1"/>
      <dgm:spPr/>
      <dgm:t>
        <a:bodyPr/>
        <a:lstStyle/>
        <a:p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После внесения в ЕГРН сведений об объекте недвижимости, влекущих за собой изменение его кадастровой стоимости, орган регистрации прав направляет в ГБУ РБ «ЦГКО» информацию о таких сведениях для определения кадастровой стоимости объекта недвижимости</a:t>
          </a:r>
        </a:p>
      </dgm:t>
    </dgm:pt>
    <dgm:pt modelId="{F4A5D789-C2A1-46FE-8314-BA58AA488830}" type="parTrans" cxnId="{3885A165-2601-405D-857A-B6D3BD9030CF}">
      <dgm:prSet/>
      <dgm:spPr/>
      <dgm:t>
        <a:bodyPr/>
        <a:lstStyle/>
        <a:p>
          <a:endParaRPr lang="ru-RU"/>
        </a:p>
      </dgm:t>
    </dgm:pt>
    <dgm:pt modelId="{9207720C-CD4B-4A57-B93B-8A0B7FFE8690}" type="sibTrans" cxnId="{3885A165-2601-405D-857A-B6D3BD9030CF}">
      <dgm:prSet/>
      <dgm:spPr/>
      <dgm:t>
        <a:bodyPr/>
        <a:lstStyle/>
        <a:p>
          <a:endParaRPr lang="ru-RU"/>
        </a:p>
      </dgm:t>
    </dgm:pt>
    <dgm:pt modelId="{ADF84816-BC16-4172-BD3F-1603CAF206D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F15C010-2905-49C8-816C-6117DD5837FF}" type="sibTrans" cxnId="{81ABF226-D2D1-45AF-AF18-960C4D40E536}">
      <dgm:prSet/>
      <dgm:spPr/>
      <dgm:t>
        <a:bodyPr/>
        <a:lstStyle/>
        <a:p>
          <a:endParaRPr lang="ru-RU"/>
        </a:p>
      </dgm:t>
    </dgm:pt>
    <dgm:pt modelId="{75C9E381-26E3-42AF-836C-DAA70820557A}" type="parTrans" cxnId="{81ABF226-D2D1-45AF-AF18-960C4D40E536}">
      <dgm:prSet/>
      <dgm:spPr/>
      <dgm:t>
        <a:bodyPr/>
        <a:lstStyle/>
        <a:p>
          <a:endParaRPr lang="ru-RU"/>
        </a:p>
      </dgm:t>
    </dgm:pt>
    <dgm:pt modelId="{1E95EA2B-26C1-4480-AC0B-9D3F48C2227E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A0F395CF-1B88-4263-9A46-885586DE623C}" type="sibTrans" cxnId="{683CE085-14D3-4F42-89EE-8D5AFD25B53B}">
      <dgm:prSet/>
      <dgm:spPr/>
      <dgm:t>
        <a:bodyPr/>
        <a:lstStyle/>
        <a:p>
          <a:endParaRPr lang="ru-RU"/>
        </a:p>
      </dgm:t>
    </dgm:pt>
    <dgm:pt modelId="{50D03F85-1468-4463-84A8-EC81206D4723}" type="parTrans" cxnId="{683CE085-14D3-4F42-89EE-8D5AFD25B53B}">
      <dgm:prSet/>
      <dgm:spPr/>
      <dgm:t>
        <a:bodyPr/>
        <a:lstStyle/>
        <a:p>
          <a:endParaRPr lang="ru-RU"/>
        </a:p>
      </dgm:t>
    </dgm:pt>
    <dgm:pt modelId="{660B39BA-9EC9-4ABD-9F0A-F5E3E3CA9CC8}" type="pres">
      <dgm:prSet presAssocID="{E7A5C129-2F2F-40D6-9920-35DCAA9C9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C406A3-CD89-43D2-83BE-F6D96569C1EB}" type="pres">
      <dgm:prSet presAssocID="{1E95EA2B-26C1-4480-AC0B-9D3F48C2227E}" presName="composite" presStyleCnt="0"/>
      <dgm:spPr/>
    </dgm:pt>
    <dgm:pt modelId="{B0F0F0A9-5B93-4506-B77B-A1F224D29ED5}" type="pres">
      <dgm:prSet presAssocID="{1E95EA2B-26C1-4480-AC0B-9D3F48C2227E}" presName="parentText" presStyleLbl="alignNode1" presStyleIdx="0" presStyleCnt="4" custLinFactNeighborX="430" custLinFactNeighborY="-130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347A9-04E0-4C77-9FFB-419CEEF0165F}" type="pres">
      <dgm:prSet presAssocID="{1E95EA2B-26C1-4480-AC0B-9D3F48C2227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2D4E0-B3A6-4C4F-A470-0FFC4542B410}" type="pres">
      <dgm:prSet presAssocID="{A0F395CF-1B88-4263-9A46-885586DE623C}" presName="sp" presStyleCnt="0"/>
      <dgm:spPr/>
    </dgm:pt>
    <dgm:pt modelId="{DD1FE488-8712-440B-ABCF-77BC0F1FEEA5}" type="pres">
      <dgm:prSet presAssocID="{ADF84816-BC16-4172-BD3F-1603CAF206D2}" presName="composite" presStyleCnt="0"/>
      <dgm:spPr/>
    </dgm:pt>
    <dgm:pt modelId="{D780FA0B-CCA6-4981-8B45-61F582CE0F4B}" type="pres">
      <dgm:prSet presAssocID="{ADF84816-BC16-4172-BD3F-1603CAF206D2}" presName="parentText" presStyleLbl="alignNode1" presStyleIdx="1" presStyleCnt="4" custLinFactNeighborX="430" custLinFactNeighborY="-57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52CB-A800-4260-8F46-ECF14954E2B9}" type="pres">
      <dgm:prSet presAssocID="{ADF84816-BC16-4172-BD3F-1603CAF206D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B10E-35CE-40D8-912E-4A1079DD48B1}" type="pres">
      <dgm:prSet presAssocID="{3F15C010-2905-49C8-816C-6117DD5837FF}" presName="sp" presStyleCnt="0"/>
      <dgm:spPr/>
    </dgm:pt>
    <dgm:pt modelId="{953B3848-0E32-4F94-AE40-B72B19D4458A}" type="pres">
      <dgm:prSet presAssocID="{3124B8EA-D83A-440D-8543-FF5B958033FB}" presName="composite" presStyleCnt="0"/>
      <dgm:spPr/>
    </dgm:pt>
    <dgm:pt modelId="{BA0B9F81-C5C1-4AED-A7E7-EF2DEA51340F}" type="pres">
      <dgm:prSet presAssocID="{3124B8EA-D83A-440D-8543-FF5B958033FB}" presName="parentText" presStyleLbl="alignNode1" presStyleIdx="2" presStyleCnt="4" custScaleY="107679" custLinFactNeighborX="445" custLinFactNeighborY="-179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3B7B6-1D2E-4D47-8C32-4B458C39258D}" type="pres">
      <dgm:prSet presAssocID="{3124B8EA-D83A-440D-8543-FF5B958033FB}" presName="descendantText" presStyleLbl="alignAcc1" presStyleIdx="2" presStyleCnt="4" custScaleY="166538" custLinFactNeighborX="261" custLinFactNeighborY="-18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3B787-50E1-4B3A-9E5A-9B3B44783109}" type="pres">
      <dgm:prSet presAssocID="{34BE3356-5381-4F92-9077-CF133AA2753D}" presName="sp" presStyleCnt="0"/>
      <dgm:spPr/>
    </dgm:pt>
    <dgm:pt modelId="{ED8F1871-CDC0-4EF9-B938-B180BEEC5328}" type="pres">
      <dgm:prSet presAssocID="{6823D407-5832-4600-A74A-D57741BBC747}" presName="composite" presStyleCnt="0"/>
      <dgm:spPr/>
    </dgm:pt>
    <dgm:pt modelId="{9A70A62B-702A-4F72-8690-4F93465A3A3F}" type="pres">
      <dgm:prSet presAssocID="{6823D407-5832-4600-A74A-D57741BBC747}" presName="parentText" presStyleLbl="alignNode1" presStyleIdx="3" presStyleCnt="4" custScaleX="102646" custScaleY="109289" custLinFactNeighborX="446" custLinFactNeighborY="-19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23595-BFE0-46D7-9BD3-4B67FF8571B1}" type="pres">
      <dgm:prSet presAssocID="{6823D407-5832-4600-A74A-D57741BBC747}" presName="descendantText" presStyleLbl="alignAcc1" presStyleIdx="3" presStyleCnt="4" custScaleY="114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5B204E-5FD5-4E60-8488-9C14094514B8}" type="presOf" srcId="{7C7DC46E-0418-4271-97FE-020A2BEDAB8D}" destId="{5F93B7B6-1D2E-4D47-8C32-4B458C39258D}" srcOrd="0" destOrd="0" presId="urn:microsoft.com/office/officeart/2005/8/layout/chevron2"/>
    <dgm:cxn modelId="{D2A13849-1CB6-4D88-A993-BF8103E490C3}" type="presOf" srcId="{359627CB-CF09-4B56-A5FA-394B2988C465}" destId="{B09852CB-A800-4260-8F46-ECF14954E2B9}" srcOrd="0" destOrd="0" presId="urn:microsoft.com/office/officeart/2005/8/layout/chevron2"/>
    <dgm:cxn modelId="{74BFB6E4-589A-4CA1-8312-CF5E2FCF181E}" srcId="{3124B8EA-D83A-440D-8543-FF5B958033FB}" destId="{7C7DC46E-0418-4271-97FE-020A2BEDAB8D}" srcOrd="0" destOrd="0" parTransId="{64EF11E3-6524-4080-B9CE-29647B902A39}" sibTransId="{32C20F9E-163F-4712-95EB-373A2EEA5339}"/>
    <dgm:cxn modelId="{8F3B6F39-F67B-4178-A0FC-74F29F75D8BB}" type="presOf" srcId="{6823D407-5832-4600-A74A-D57741BBC747}" destId="{9A70A62B-702A-4F72-8690-4F93465A3A3F}" srcOrd="0" destOrd="0" presId="urn:microsoft.com/office/officeart/2005/8/layout/chevron2"/>
    <dgm:cxn modelId="{CF2903A7-B3B0-4E51-BFD8-60B085E27F8A}" type="presOf" srcId="{E1F68D34-A025-4A5E-AF3F-1EE25636DA15}" destId="{63A23595-BFE0-46D7-9BD3-4B67FF8571B1}" srcOrd="0" destOrd="0" presId="urn:microsoft.com/office/officeart/2005/8/layout/chevron2"/>
    <dgm:cxn modelId="{1C3ADB84-EBE5-437C-9B1D-0D44554B8A87}" srcId="{E7A5C129-2F2F-40D6-9920-35DCAA9C9074}" destId="{6823D407-5832-4600-A74A-D57741BBC747}" srcOrd="3" destOrd="0" parTransId="{F319A94A-C7EF-49FC-B333-49A814FD1ED4}" sibTransId="{51887E6A-CF79-48B4-9A8D-1BBD2D0D7558}"/>
    <dgm:cxn modelId="{76D67AA3-9827-4262-A215-554C3B956CFA}" type="presOf" srcId="{3124B8EA-D83A-440D-8543-FF5B958033FB}" destId="{BA0B9F81-C5C1-4AED-A7E7-EF2DEA51340F}" srcOrd="0" destOrd="0" presId="urn:microsoft.com/office/officeart/2005/8/layout/chevron2"/>
    <dgm:cxn modelId="{561BA5B8-5619-48FA-B43D-272817C3AFDA}" type="presOf" srcId="{E7A5C129-2F2F-40D6-9920-35DCAA9C9074}" destId="{660B39BA-9EC9-4ABD-9F0A-F5E3E3CA9CC8}" srcOrd="0" destOrd="0" presId="urn:microsoft.com/office/officeart/2005/8/layout/chevron2"/>
    <dgm:cxn modelId="{6C6000BC-A8EA-4D43-886D-1955474CBB65}" srcId="{1E95EA2B-26C1-4480-AC0B-9D3F48C2227E}" destId="{3E2440E5-F7F7-400C-A60C-4BEA690FF262}" srcOrd="0" destOrd="0" parTransId="{15939EBE-305D-4ABD-898E-D2E803499E73}" sibTransId="{06441358-6003-42A3-BC8E-317669BB7C96}"/>
    <dgm:cxn modelId="{0783D6BA-9BAF-41D6-85FF-C7CFA872F760}" srcId="{ADF84816-BC16-4172-BD3F-1603CAF206D2}" destId="{359627CB-CF09-4B56-A5FA-394B2988C465}" srcOrd="0" destOrd="0" parTransId="{8DDAAF72-E36B-47FC-93C1-D65106774024}" sibTransId="{EC4DE83A-EC03-43F0-931D-C7966F0E4457}"/>
    <dgm:cxn modelId="{5A819223-237D-4918-B7BB-B05C8FA5D523}" type="presOf" srcId="{ADF84816-BC16-4172-BD3F-1603CAF206D2}" destId="{D780FA0B-CCA6-4981-8B45-61F582CE0F4B}" srcOrd="0" destOrd="0" presId="urn:microsoft.com/office/officeart/2005/8/layout/chevron2"/>
    <dgm:cxn modelId="{16DE5144-1C5A-426A-96E5-C43CB28BDFB5}" type="presOf" srcId="{3E2440E5-F7F7-400C-A60C-4BEA690FF262}" destId="{773347A9-04E0-4C77-9FFB-419CEEF0165F}" srcOrd="0" destOrd="0" presId="urn:microsoft.com/office/officeart/2005/8/layout/chevron2"/>
    <dgm:cxn modelId="{81ABF226-D2D1-45AF-AF18-960C4D40E536}" srcId="{E7A5C129-2F2F-40D6-9920-35DCAA9C9074}" destId="{ADF84816-BC16-4172-BD3F-1603CAF206D2}" srcOrd="1" destOrd="0" parTransId="{75C9E381-26E3-42AF-836C-DAA70820557A}" sibTransId="{3F15C010-2905-49C8-816C-6117DD5837FF}"/>
    <dgm:cxn modelId="{8679647F-10BE-403C-BAC1-F72E1D7D38C8}" type="presOf" srcId="{1E95EA2B-26C1-4480-AC0B-9D3F48C2227E}" destId="{B0F0F0A9-5B93-4506-B77B-A1F224D29ED5}" srcOrd="0" destOrd="0" presId="urn:microsoft.com/office/officeart/2005/8/layout/chevron2"/>
    <dgm:cxn modelId="{5EAAAEC4-D1BE-42E7-A47B-086F6AB623E3}" srcId="{E7A5C129-2F2F-40D6-9920-35DCAA9C9074}" destId="{3124B8EA-D83A-440D-8543-FF5B958033FB}" srcOrd="2" destOrd="0" parTransId="{C1699E6F-0D5C-4BBB-BA71-A32017C68E6F}" sibTransId="{34BE3356-5381-4F92-9077-CF133AA2753D}"/>
    <dgm:cxn modelId="{3885A165-2601-405D-857A-B6D3BD9030CF}" srcId="{6823D407-5832-4600-A74A-D57741BBC747}" destId="{E1F68D34-A025-4A5E-AF3F-1EE25636DA15}" srcOrd="0" destOrd="0" parTransId="{F4A5D789-C2A1-46FE-8314-BA58AA488830}" sibTransId="{9207720C-CD4B-4A57-B93B-8A0B7FFE8690}"/>
    <dgm:cxn modelId="{683CE085-14D3-4F42-89EE-8D5AFD25B53B}" srcId="{E7A5C129-2F2F-40D6-9920-35DCAA9C9074}" destId="{1E95EA2B-26C1-4480-AC0B-9D3F48C2227E}" srcOrd="0" destOrd="0" parTransId="{50D03F85-1468-4463-84A8-EC81206D4723}" sibTransId="{A0F395CF-1B88-4263-9A46-885586DE623C}"/>
    <dgm:cxn modelId="{973F7BEA-CB68-4095-9DE7-E41C52B936E6}" type="presParOf" srcId="{660B39BA-9EC9-4ABD-9F0A-F5E3E3CA9CC8}" destId="{C2C406A3-CD89-43D2-83BE-F6D96569C1EB}" srcOrd="0" destOrd="0" presId="urn:microsoft.com/office/officeart/2005/8/layout/chevron2"/>
    <dgm:cxn modelId="{7FFF0150-7135-465A-9D1F-22CD2FADAE83}" type="presParOf" srcId="{C2C406A3-CD89-43D2-83BE-F6D96569C1EB}" destId="{B0F0F0A9-5B93-4506-B77B-A1F224D29ED5}" srcOrd="0" destOrd="0" presId="urn:microsoft.com/office/officeart/2005/8/layout/chevron2"/>
    <dgm:cxn modelId="{FF5B7834-D856-4FBF-9E95-1F8B4E5778D0}" type="presParOf" srcId="{C2C406A3-CD89-43D2-83BE-F6D96569C1EB}" destId="{773347A9-04E0-4C77-9FFB-419CEEF0165F}" srcOrd="1" destOrd="0" presId="urn:microsoft.com/office/officeart/2005/8/layout/chevron2"/>
    <dgm:cxn modelId="{BD02793F-75DE-44FE-BE86-8759F51B0A21}" type="presParOf" srcId="{660B39BA-9EC9-4ABD-9F0A-F5E3E3CA9CC8}" destId="{4E82D4E0-B3A6-4C4F-A470-0FFC4542B410}" srcOrd="1" destOrd="0" presId="urn:microsoft.com/office/officeart/2005/8/layout/chevron2"/>
    <dgm:cxn modelId="{D0AAF0DF-549E-4F15-BC86-269E40377A66}" type="presParOf" srcId="{660B39BA-9EC9-4ABD-9F0A-F5E3E3CA9CC8}" destId="{DD1FE488-8712-440B-ABCF-77BC0F1FEEA5}" srcOrd="2" destOrd="0" presId="urn:microsoft.com/office/officeart/2005/8/layout/chevron2"/>
    <dgm:cxn modelId="{0EC57B2F-1650-4305-AF5D-508903DDEEA6}" type="presParOf" srcId="{DD1FE488-8712-440B-ABCF-77BC0F1FEEA5}" destId="{D780FA0B-CCA6-4981-8B45-61F582CE0F4B}" srcOrd="0" destOrd="0" presId="urn:microsoft.com/office/officeart/2005/8/layout/chevron2"/>
    <dgm:cxn modelId="{706347BF-2450-41C0-A4A8-0C4A193970D0}" type="presParOf" srcId="{DD1FE488-8712-440B-ABCF-77BC0F1FEEA5}" destId="{B09852CB-A800-4260-8F46-ECF14954E2B9}" srcOrd="1" destOrd="0" presId="urn:microsoft.com/office/officeart/2005/8/layout/chevron2"/>
    <dgm:cxn modelId="{17A141A0-7916-4795-922F-F895B21AB915}" type="presParOf" srcId="{660B39BA-9EC9-4ABD-9F0A-F5E3E3CA9CC8}" destId="{6821B10E-35CE-40D8-912E-4A1079DD48B1}" srcOrd="3" destOrd="0" presId="urn:microsoft.com/office/officeart/2005/8/layout/chevron2"/>
    <dgm:cxn modelId="{AA26ED5D-FF3A-4B4E-A5F0-9E0BEF2FD6B7}" type="presParOf" srcId="{660B39BA-9EC9-4ABD-9F0A-F5E3E3CA9CC8}" destId="{953B3848-0E32-4F94-AE40-B72B19D4458A}" srcOrd="4" destOrd="0" presId="urn:microsoft.com/office/officeart/2005/8/layout/chevron2"/>
    <dgm:cxn modelId="{9EB063A5-CE85-4C48-A277-C1CF29DE2E7B}" type="presParOf" srcId="{953B3848-0E32-4F94-AE40-B72B19D4458A}" destId="{BA0B9F81-C5C1-4AED-A7E7-EF2DEA51340F}" srcOrd="0" destOrd="0" presId="urn:microsoft.com/office/officeart/2005/8/layout/chevron2"/>
    <dgm:cxn modelId="{EE3275D3-AE51-40C3-B475-5F8417AD31A9}" type="presParOf" srcId="{953B3848-0E32-4F94-AE40-B72B19D4458A}" destId="{5F93B7B6-1D2E-4D47-8C32-4B458C39258D}" srcOrd="1" destOrd="0" presId="urn:microsoft.com/office/officeart/2005/8/layout/chevron2"/>
    <dgm:cxn modelId="{3D53290C-C6BE-4822-9C37-F6130DC558E7}" type="presParOf" srcId="{660B39BA-9EC9-4ABD-9F0A-F5E3E3CA9CC8}" destId="{E1F3B787-50E1-4B3A-9E5A-9B3B44783109}" srcOrd="5" destOrd="0" presId="urn:microsoft.com/office/officeart/2005/8/layout/chevron2"/>
    <dgm:cxn modelId="{C88565B1-E877-45AD-9F21-0DD18F78C71A}" type="presParOf" srcId="{660B39BA-9EC9-4ABD-9F0A-F5E3E3CA9CC8}" destId="{ED8F1871-CDC0-4EF9-B938-B180BEEC5328}" srcOrd="6" destOrd="0" presId="urn:microsoft.com/office/officeart/2005/8/layout/chevron2"/>
    <dgm:cxn modelId="{FE305D92-E257-4727-8C41-F1A250426515}" type="presParOf" srcId="{ED8F1871-CDC0-4EF9-B938-B180BEEC5328}" destId="{9A70A62B-702A-4F72-8690-4F93465A3A3F}" srcOrd="0" destOrd="0" presId="urn:microsoft.com/office/officeart/2005/8/layout/chevron2"/>
    <dgm:cxn modelId="{D28B0EAF-8BFD-48CE-B67F-7228027EAF25}" type="presParOf" srcId="{ED8F1871-CDC0-4EF9-B938-B180BEEC5328}" destId="{63A23595-BFE0-46D7-9BD3-4B67FF8571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A5C129-2F2F-40D6-9920-35DCAA9C9074}" type="doc">
      <dgm:prSet loTypeId="urn:microsoft.com/office/officeart/2005/8/layout/chevron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E2440E5-F7F7-400C-A60C-4BEA690FF262}">
      <dgm:prSet phldrT="[Текст]" custT="1"/>
      <dgm:spPr/>
      <dgm:t>
        <a:bodyPr/>
        <a:lstStyle/>
        <a:p>
          <a:pPr algn="just"/>
          <a:r>
            <a:rPr lang="ru-RU" sz="14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Правообладатели объектов недвижимости вправе предоставить бюджетному учреждению декларации о характеристиках соответствующих объектов недвижимости не позднее 01 января года, предшествующего году проведения ГКО;</a:t>
          </a:r>
          <a:endParaRPr lang="ru-RU" sz="1450" dirty="0">
            <a:solidFill>
              <a:srgbClr val="0070C0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5939EBE-305D-4ABD-898E-D2E803499E73}" type="parTrans" cxnId="{6C6000BC-A8EA-4D43-886D-1955474CBB65}">
      <dgm:prSet/>
      <dgm:spPr/>
      <dgm:t>
        <a:bodyPr/>
        <a:lstStyle/>
        <a:p>
          <a:endParaRPr lang="ru-RU"/>
        </a:p>
      </dgm:t>
    </dgm:pt>
    <dgm:pt modelId="{06441358-6003-42A3-BC8E-317669BB7C96}" type="sibTrans" cxnId="{6C6000BC-A8EA-4D43-886D-1955474CBB65}">
      <dgm:prSet/>
      <dgm:spPr/>
      <dgm:t>
        <a:bodyPr/>
        <a:lstStyle/>
        <a:p>
          <a:endParaRPr lang="ru-RU"/>
        </a:p>
      </dgm:t>
    </dgm:pt>
    <dgm:pt modelId="{359627CB-CF09-4B56-A5FA-394B2988C465}">
      <dgm:prSet phldrT="[Текст]" custT="1"/>
      <dgm:spPr/>
      <dgm:t>
        <a:bodyPr/>
        <a:lstStyle/>
        <a:p>
          <a:pPr algn="just"/>
          <a:r>
            <a:rPr lang="ru-RU" sz="14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 декларации прилагаются:</a:t>
          </a:r>
        </a:p>
      </dgm:t>
    </dgm:pt>
    <dgm:pt modelId="{8DDAAF72-E36B-47FC-93C1-D65106774024}" type="parTrans" cxnId="{0783D6BA-9BAF-41D6-85FF-C7CFA872F760}">
      <dgm:prSet/>
      <dgm:spPr/>
      <dgm:t>
        <a:bodyPr/>
        <a:lstStyle/>
        <a:p>
          <a:endParaRPr lang="ru-RU"/>
        </a:p>
      </dgm:t>
    </dgm:pt>
    <dgm:pt modelId="{EC4DE83A-EC03-43F0-931D-C7966F0E4457}" type="sibTrans" cxnId="{0783D6BA-9BAF-41D6-85FF-C7CFA872F760}">
      <dgm:prSet/>
      <dgm:spPr/>
      <dgm:t>
        <a:bodyPr/>
        <a:lstStyle/>
        <a:p>
          <a:endParaRPr lang="ru-RU"/>
        </a:p>
      </dgm:t>
    </dgm:pt>
    <dgm:pt modelId="{7C7DC46E-0418-4271-97FE-020A2BEDAB8D}">
      <dgm:prSet phldrT="[Текст]" custT="1"/>
      <dgm:spPr/>
      <dgm:t>
        <a:bodyPr/>
        <a:lstStyle/>
        <a:p>
          <a:pPr algn="just"/>
          <a:r>
            <a: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Декларации рассматриваются в течение 50 рабочих дней.</a:t>
          </a:r>
        </a:p>
      </dgm:t>
    </dgm:pt>
    <dgm:pt modelId="{32C20F9E-163F-4712-95EB-373A2EEA5339}" type="sibTrans" cxnId="{74BFB6E4-589A-4CA1-8312-CF5E2FCF181E}">
      <dgm:prSet/>
      <dgm:spPr/>
      <dgm:t>
        <a:bodyPr/>
        <a:lstStyle/>
        <a:p>
          <a:endParaRPr lang="ru-RU"/>
        </a:p>
      </dgm:t>
    </dgm:pt>
    <dgm:pt modelId="{64EF11E3-6524-4080-B9CE-29647B902A39}" type="parTrans" cxnId="{74BFB6E4-589A-4CA1-8312-CF5E2FCF181E}">
      <dgm:prSet/>
      <dgm:spPr/>
      <dgm:t>
        <a:bodyPr/>
        <a:lstStyle/>
        <a:p>
          <a:endParaRPr lang="ru-RU"/>
        </a:p>
      </dgm:t>
    </dgm:pt>
    <dgm:pt modelId="{6823D407-5832-4600-A74A-D57741BBC747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F319A94A-C7EF-49FC-B333-49A814FD1ED4}" type="parTrans" cxnId="{1C3ADB84-EBE5-437C-9B1D-0D44554B8A87}">
      <dgm:prSet/>
      <dgm:spPr/>
      <dgm:t>
        <a:bodyPr/>
        <a:lstStyle/>
        <a:p>
          <a:endParaRPr lang="ru-RU"/>
        </a:p>
      </dgm:t>
    </dgm:pt>
    <dgm:pt modelId="{51887E6A-CF79-48B4-9A8D-1BBD2D0D7558}" type="sibTrans" cxnId="{1C3ADB84-EBE5-437C-9B1D-0D44554B8A87}">
      <dgm:prSet/>
      <dgm:spPr/>
      <dgm:t>
        <a:bodyPr/>
        <a:lstStyle/>
        <a:p>
          <a:endParaRPr lang="ru-RU"/>
        </a:p>
      </dgm:t>
    </dgm:pt>
    <dgm:pt modelId="{ADF84816-BC16-4172-BD3F-1603CAF206D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F15C010-2905-49C8-816C-6117DD5837FF}" type="sibTrans" cxnId="{81ABF226-D2D1-45AF-AF18-960C4D40E536}">
      <dgm:prSet/>
      <dgm:spPr/>
      <dgm:t>
        <a:bodyPr/>
        <a:lstStyle/>
        <a:p>
          <a:endParaRPr lang="ru-RU"/>
        </a:p>
      </dgm:t>
    </dgm:pt>
    <dgm:pt modelId="{75C9E381-26E3-42AF-836C-DAA70820557A}" type="parTrans" cxnId="{81ABF226-D2D1-45AF-AF18-960C4D40E536}">
      <dgm:prSet/>
      <dgm:spPr/>
      <dgm:t>
        <a:bodyPr/>
        <a:lstStyle/>
        <a:p>
          <a:endParaRPr lang="ru-RU"/>
        </a:p>
      </dgm:t>
    </dgm:pt>
    <dgm:pt modelId="{1E95EA2B-26C1-4480-AC0B-9D3F48C2227E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A0F395CF-1B88-4263-9A46-885586DE623C}" type="sibTrans" cxnId="{683CE085-14D3-4F42-89EE-8D5AFD25B53B}">
      <dgm:prSet/>
      <dgm:spPr/>
      <dgm:t>
        <a:bodyPr/>
        <a:lstStyle/>
        <a:p>
          <a:endParaRPr lang="ru-RU"/>
        </a:p>
      </dgm:t>
    </dgm:pt>
    <dgm:pt modelId="{50D03F85-1468-4463-84A8-EC81206D4723}" type="parTrans" cxnId="{683CE085-14D3-4F42-89EE-8D5AFD25B53B}">
      <dgm:prSet/>
      <dgm:spPr/>
      <dgm:t>
        <a:bodyPr/>
        <a:lstStyle/>
        <a:p>
          <a:endParaRPr lang="ru-RU"/>
        </a:p>
      </dgm:t>
    </dgm:pt>
    <dgm:pt modelId="{BA0CE49A-12F2-4FDE-8556-9BBDDC4FE915}">
      <dgm:prSet phldrT="[Текст]" custT="1"/>
      <dgm:spPr/>
      <dgm:t>
        <a:bodyPr/>
        <a:lstStyle/>
        <a:p>
          <a:pPr algn="just"/>
          <a:r>
            <a:rPr lang="ru-RU" sz="14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документы, указание на которые содержится в декларации, в том числе подтверждающих значения (описания) декларируемых характеристик;</a:t>
          </a:r>
        </a:p>
      </dgm:t>
    </dgm:pt>
    <dgm:pt modelId="{BDD93003-D34E-4ABD-A82D-1086E6C92D55}" type="parTrans" cxnId="{A7662367-7F5E-4E5E-A8BD-1E7EACF5BB0D}">
      <dgm:prSet/>
      <dgm:spPr/>
      <dgm:t>
        <a:bodyPr/>
        <a:lstStyle/>
        <a:p>
          <a:endParaRPr lang="ru-RU"/>
        </a:p>
      </dgm:t>
    </dgm:pt>
    <dgm:pt modelId="{8095BE46-32E3-4496-8203-B5FA92A3BCC7}" type="sibTrans" cxnId="{A7662367-7F5E-4E5E-A8BD-1E7EACF5BB0D}">
      <dgm:prSet/>
      <dgm:spPr/>
      <dgm:t>
        <a:bodyPr/>
        <a:lstStyle/>
        <a:p>
          <a:endParaRPr lang="ru-RU"/>
        </a:p>
      </dgm:t>
    </dgm:pt>
    <dgm:pt modelId="{3E850933-1B8C-4D21-86C5-53B5168CECDF}">
      <dgm:prSet phldrT="[Текст]" custT="1"/>
      <dgm:spPr/>
      <dgm:t>
        <a:bodyPr/>
        <a:lstStyle/>
        <a:p>
          <a:pPr algn="just"/>
          <a:r>
            <a:rPr lang="ru-RU" sz="14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правоустанавливающие документе, подтверждающие права заявителя на объект недвижимости;</a:t>
          </a:r>
        </a:p>
      </dgm:t>
    </dgm:pt>
    <dgm:pt modelId="{0EBF272D-F2D4-414C-8246-2CA61F819571}" type="parTrans" cxnId="{F2C1EE26-16CA-4752-B151-16D358D558E6}">
      <dgm:prSet/>
      <dgm:spPr/>
      <dgm:t>
        <a:bodyPr/>
        <a:lstStyle/>
        <a:p>
          <a:endParaRPr lang="ru-RU"/>
        </a:p>
      </dgm:t>
    </dgm:pt>
    <dgm:pt modelId="{1DFD1091-D66C-4DA4-85D0-50FB1396AF4E}" type="sibTrans" cxnId="{F2C1EE26-16CA-4752-B151-16D358D558E6}">
      <dgm:prSet/>
      <dgm:spPr/>
      <dgm:t>
        <a:bodyPr/>
        <a:lstStyle/>
        <a:p>
          <a:endParaRPr lang="ru-RU"/>
        </a:p>
      </dgm:t>
    </dgm:pt>
    <dgm:pt modelId="{570A468F-D37B-4814-B853-B7BB3DAD4FC4}">
      <dgm:prSet phldrT="[Текст]" custT="1"/>
      <dgm:spPr/>
      <dgm:t>
        <a:bodyPr/>
        <a:lstStyle/>
        <a:p>
          <a:pPr algn="l"/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917F9D-318B-46F1-ADE7-19CC3FDE7DBA}" type="parTrans" cxnId="{E115CEAA-61A7-4BA6-925F-94CD6CADE625}">
      <dgm:prSet/>
      <dgm:spPr/>
      <dgm:t>
        <a:bodyPr/>
        <a:lstStyle/>
        <a:p>
          <a:endParaRPr lang="ru-RU"/>
        </a:p>
      </dgm:t>
    </dgm:pt>
    <dgm:pt modelId="{2F298ABD-26AE-42BD-98F8-286D6AA4E966}" type="sibTrans" cxnId="{E115CEAA-61A7-4BA6-925F-94CD6CADE625}">
      <dgm:prSet/>
      <dgm:spPr/>
      <dgm:t>
        <a:bodyPr/>
        <a:lstStyle/>
        <a:p>
          <a:endParaRPr lang="ru-RU"/>
        </a:p>
      </dgm:t>
    </dgm:pt>
    <dgm:pt modelId="{2EB1EEAE-0B27-48F7-87B1-1CB19B1823AD}">
      <dgm:prSet phldrT="[Текст]" custT="1"/>
      <dgm:spPr/>
      <dgm:t>
        <a:bodyPr/>
        <a:lstStyle/>
        <a:p>
          <a:pPr algn="just"/>
          <a:r>
            <a:rPr lang="ru-RU" sz="14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доверенности или иного подтверждающего полномочия представителя заявителя документа, удостоверенных в соответствии с законодательством Российской Федерации.</a:t>
          </a:r>
        </a:p>
      </dgm:t>
    </dgm:pt>
    <dgm:pt modelId="{9D27DE42-A796-43FB-8E7C-BB3B4EC9FA05}" type="parTrans" cxnId="{55324E2F-15D7-4C9E-BFAE-2D300D48ECDA}">
      <dgm:prSet/>
      <dgm:spPr/>
      <dgm:t>
        <a:bodyPr/>
        <a:lstStyle/>
        <a:p>
          <a:endParaRPr lang="ru-RU"/>
        </a:p>
      </dgm:t>
    </dgm:pt>
    <dgm:pt modelId="{0FAE468F-E53F-4FA1-B732-7A6B349E394D}" type="sibTrans" cxnId="{55324E2F-15D7-4C9E-BFAE-2D300D48ECDA}">
      <dgm:prSet/>
      <dgm:spPr/>
      <dgm:t>
        <a:bodyPr/>
        <a:lstStyle/>
        <a:p>
          <a:endParaRPr lang="ru-RU"/>
        </a:p>
      </dgm:t>
    </dgm:pt>
    <dgm:pt modelId="{5041FF80-C9DE-40EE-8353-B6E0B17AF7F5}">
      <dgm:prSet phldrT="[Текст]" custT="1"/>
      <dgm:spPr/>
      <dgm:t>
        <a:bodyPr/>
        <a:lstStyle/>
        <a:p>
          <a:pPr algn="l"/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F80EDB-ED17-48E8-9EBB-DC23B8870814}" type="parTrans" cxnId="{4D56E913-1209-4768-BEC1-3E76D7AFB3F3}">
      <dgm:prSet/>
      <dgm:spPr/>
      <dgm:t>
        <a:bodyPr/>
        <a:lstStyle/>
        <a:p>
          <a:endParaRPr lang="ru-RU"/>
        </a:p>
      </dgm:t>
    </dgm:pt>
    <dgm:pt modelId="{CBB4DB28-A139-4D8E-82E2-26CD76F53524}" type="sibTrans" cxnId="{4D56E913-1209-4768-BEC1-3E76D7AFB3F3}">
      <dgm:prSet/>
      <dgm:spPr/>
      <dgm:t>
        <a:bodyPr/>
        <a:lstStyle/>
        <a:p>
          <a:endParaRPr lang="ru-RU"/>
        </a:p>
      </dgm:t>
    </dgm:pt>
    <dgm:pt modelId="{3124B8EA-D83A-440D-8543-FF5B958033F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4BE3356-5381-4F92-9077-CF133AA2753D}" type="sibTrans" cxnId="{5EAAAEC4-D1BE-42E7-A47B-086F6AB623E3}">
      <dgm:prSet/>
      <dgm:spPr/>
      <dgm:t>
        <a:bodyPr/>
        <a:lstStyle/>
        <a:p>
          <a:endParaRPr lang="ru-RU"/>
        </a:p>
      </dgm:t>
    </dgm:pt>
    <dgm:pt modelId="{C1699E6F-0D5C-4BBB-BA71-A32017C68E6F}" type="parTrans" cxnId="{5EAAAEC4-D1BE-42E7-A47B-086F6AB623E3}">
      <dgm:prSet/>
      <dgm:spPr/>
      <dgm:t>
        <a:bodyPr/>
        <a:lstStyle/>
        <a:p>
          <a:endParaRPr lang="ru-RU"/>
        </a:p>
      </dgm:t>
    </dgm:pt>
    <dgm:pt modelId="{74ABC135-0B8A-4006-9F99-3A8DCD9A7146}">
      <dgm:prSet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effectLst/>
              <a:latin typeface="Times New Roman" panose="02020603050405020304" pitchFamily="18" charset="0"/>
            </a:rPr>
            <a:t>В случае если по мнению бюджетного учреждения в Едином государственном реестре недвижимости содержится описка, опечатка, грамматическая или арифметическая ошибка либо подобная ошибка, выявленная в ходе рассмотрения декларации, информация о такой ошибке направляется бюджетным учреждением в адрес </a:t>
          </a:r>
          <a:r>
            <a:rPr lang="ru-RU" sz="1500" dirty="0" err="1">
              <a:solidFill>
                <a:srgbClr val="0070C0"/>
              </a:solidFill>
              <a:effectLst/>
              <a:latin typeface="Times New Roman" panose="02020603050405020304" pitchFamily="18" charset="0"/>
            </a:rPr>
            <a:t>Росреестра</a:t>
          </a:r>
          <a:r>
            <a:rPr lang="ru-RU" sz="1500" dirty="0">
              <a:solidFill>
                <a:srgbClr val="0070C0"/>
              </a:solidFill>
              <a:effectLst/>
              <a:latin typeface="Times New Roman" panose="02020603050405020304" pitchFamily="18" charset="0"/>
            </a:rPr>
            <a:t> в течение 10 рабочих дней со дня завершения рассмотрения декларации.</a:t>
          </a:r>
          <a:endParaRPr lang="ru-RU" sz="1500" dirty="0">
            <a:solidFill>
              <a:srgbClr val="0070C0"/>
            </a:solidFill>
            <a:effectLst/>
            <a:latin typeface="Times New Roman" panose="02020603050405020304" pitchFamily="18" charset="0"/>
            <a:ea typeface="Calibri" panose="020F0502020204030204" pitchFamily="34" charset="0"/>
          </a:endParaRPr>
        </a:p>
      </dgm:t>
    </dgm:pt>
    <dgm:pt modelId="{F0288026-8F33-42D8-BF5A-D64615EF2E08}" type="parTrans" cxnId="{2A0329CD-6E39-4134-8559-1CAADE664396}">
      <dgm:prSet/>
      <dgm:spPr/>
      <dgm:t>
        <a:bodyPr/>
        <a:lstStyle/>
        <a:p>
          <a:endParaRPr lang="ru-RU"/>
        </a:p>
      </dgm:t>
    </dgm:pt>
    <dgm:pt modelId="{BEB58D0F-A74B-41B3-90F3-3D512F4493C3}" type="sibTrans" cxnId="{2A0329CD-6E39-4134-8559-1CAADE664396}">
      <dgm:prSet/>
      <dgm:spPr/>
      <dgm:t>
        <a:bodyPr/>
        <a:lstStyle/>
        <a:p>
          <a:endParaRPr lang="ru-RU"/>
        </a:p>
      </dgm:t>
    </dgm:pt>
    <dgm:pt modelId="{9AB871D6-09F5-4F10-BF59-122BE9397F5A}">
      <dgm:prSet phldrT="[Текст]" custT="1"/>
      <dgm:spPr/>
      <dgm:t>
        <a:bodyPr/>
        <a:lstStyle/>
        <a:p>
          <a:pPr algn="just"/>
          <a:r>
            <a:rPr lang="ru-RU" sz="14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Бюджетным учреждением РБ декларации принимаются на постоянной основе.</a:t>
          </a:r>
        </a:p>
      </dgm:t>
    </dgm:pt>
    <dgm:pt modelId="{C22FFF3F-7F00-4E13-B0B9-E81BA8C57E94}" type="parTrans" cxnId="{2A25B15B-2081-4576-9786-ADF92FD830D1}">
      <dgm:prSet/>
      <dgm:spPr/>
    </dgm:pt>
    <dgm:pt modelId="{74B2BAC2-558A-4D37-9C3B-EA460D639721}" type="sibTrans" cxnId="{2A25B15B-2081-4576-9786-ADF92FD830D1}">
      <dgm:prSet/>
      <dgm:spPr/>
    </dgm:pt>
    <dgm:pt modelId="{A4ECEF35-B78B-4BD2-96D2-E9E0CC1B1279}">
      <dgm:prSet phldrT="[Текст]" custT="1"/>
      <dgm:spPr/>
      <dgm:t>
        <a:bodyPr/>
        <a:lstStyle/>
        <a:p>
          <a:pPr algn="just"/>
          <a:r>
            <a: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состоянию на 24.06.2021г. Бюджетным учреждением приняты 23 декларации в отношении 21 объекта капитального строительства, 2 земельных участков;</a:t>
          </a:r>
        </a:p>
      </dgm:t>
    </dgm:pt>
    <dgm:pt modelId="{3FA55EFC-3002-487E-8BA5-B6192527D743}" type="parTrans" cxnId="{D0E1F6D4-5F9D-41BE-AF0B-8913A4524643}">
      <dgm:prSet/>
      <dgm:spPr/>
    </dgm:pt>
    <dgm:pt modelId="{DBEB2C07-F765-45CC-888C-740B6AD8ABA8}" type="sibTrans" cxnId="{D0E1F6D4-5F9D-41BE-AF0B-8913A4524643}">
      <dgm:prSet/>
      <dgm:spPr/>
    </dgm:pt>
    <dgm:pt modelId="{780FC4CA-41C9-4B7C-B90A-FE0FB80E9BBE}">
      <dgm:prSet phldrT="[Текст]" custT="1"/>
      <dgm:spPr/>
      <dgm:t>
        <a:bodyPr/>
        <a:lstStyle/>
        <a:p>
          <a:pPr algn="just"/>
          <a:r>
            <a: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Положительно рассмотрено 16 деклараций, внесены корректировки в перечень; 7 деклараций в работе;</a:t>
          </a:r>
        </a:p>
      </dgm:t>
    </dgm:pt>
    <dgm:pt modelId="{E8173227-3876-45A3-B55B-A3A906AA1528}" type="parTrans" cxnId="{DA0C6958-A3ED-4DF5-A8DB-8AE09D7D32ED}">
      <dgm:prSet/>
      <dgm:spPr/>
    </dgm:pt>
    <dgm:pt modelId="{03634733-9D48-4194-8182-CBDAA4FC1D50}" type="sibTrans" cxnId="{DA0C6958-A3ED-4DF5-A8DB-8AE09D7D32ED}">
      <dgm:prSet/>
      <dgm:spPr/>
    </dgm:pt>
    <dgm:pt modelId="{660B39BA-9EC9-4ABD-9F0A-F5E3E3CA9CC8}" type="pres">
      <dgm:prSet presAssocID="{E7A5C129-2F2F-40D6-9920-35DCAA9C9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C406A3-CD89-43D2-83BE-F6D96569C1EB}" type="pres">
      <dgm:prSet presAssocID="{1E95EA2B-26C1-4480-AC0B-9D3F48C2227E}" presName="composite" presStyleCnt="0"/>
      <dgm:spPr/>
    </dgm:pt>
    <dgm:pt modelId="{B0F0F0A9-5B93-4506-B77B-A1F224D29ED5}" type="pres">
      <dgm:prSet presAssocID="{1E95EA2B-26C1-4480-AC0B-9D3F48C2227E}" presName="parentText" presStyleLbl="alignNode1" presStyleIdx="0" presStyleCnt="4" custScaleX="279877" custScaleY="164091" custLinFactNeighborX="-17256" custLinFactNeighborY="-84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347A9-04E0-4C77-9FFB-419CEEF0165F}" type="pres">
      <dgm:prSet presAssocID="{1E95EA2B-26C1-4480-AC0B-9D3F48C2227E}" presName="descendantText" presStyleLbl="alignAcc1" presStyleIdx="0" presStyleCnt="4" custScaleX="92958" custScaleY="209070" custLinFactY="-86968" custLinFactNeighborX="274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2D4E0-B3A6-4C4F-A470-0FFC4542B410}" type="pres">
      <dgm:prSet presAssocID="{A0F395CF-1B88-4263-9A46-885586DE623C}" presName="sp" presStyleCnt="0"/>
      <dgm:spPr/>
    </dgm:pt>
    <dgm:pt modelId="{DD1FE488-8712-440B-ABCF-77BC0F1FEEA5}" type="pres">
      <dgm:prSet presAssocID="{ADF84816-BC16-4172-BD3F-1603CAF206D2}" presName="composite" presStyleCnt="0"/>
      <dgm:spPr/>
    </dgm:pt>
    <dgm:pt modelId="{D780FA0B-CCA6-4981-8B45-61F582CE0F4B}" type="pres">
      <dgm:prSet presAssocID="{ADF84816-BC16-4172-BD3F-1603CAF206D2}" presName="parentText" presStyleLbl="alignNode1" presStyleIdx="1" presStyleCnt="4" custScaleX="293326" custScaleY="274903" custLinFactNeighborX="-7671" custLinFactNeighborY="-195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52CB-A800-4260-8F46-ECF14954E2B9}" type="pres">
      <dgm:prSet presAssocID="{ADF84816-BC16-4172-BD3F-1603CAF206D2}" presName="descendantText" presStyleLbl="alignAcc1" presStyleIdx="1" presStyleCnt="4" custScaleX="92636" custScaleY="417739" custLinFactNeighborX="241" custLinFactNeighborY="-10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B10E-35CE-40D8-912E-4A1079DD48B1}" type="pres">
      <dgm:prSet presAssocID="{3F15C010-2905-49C8-816C-6117DD5837FF}" presName="sp" presStyleCnt="0"/>
      <dgm:spPr/>
    </dgm:pt>
    <dgm:pt modelId="{953B3848-0E32-4F94-AE40-B72B19D4458A}" type="pres">
      <dgm:prSet presAssocID="{3124B8EA-D83A-440D-8543-FF5B958033FB}" presName="composite" presStyleCnt="0"/>
      <dgm:spPr/>
    </dgm:pt>
    <dgm:pt modelId="{BA0B9F81-C5C1-4AED-A7E7-EF2DEA51340F}" type="pres">
      <dgm:prSet presAssocID="{3124B8EA-D83A-440D-8543-FF5B958033FB}" presName="parentText" presStyleLbl="alignNode1" presStyleIdx="2" presStyleCnt="4" custScaleX="284582" custScaleY="137698" custLinFactNeighborX="-6756" custLinFactNeighborY="-133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3B7B6-1D2E-4D47-8C32-4B458C39258D}" type="pres">
      <dgm:prSet presAssocID="{3124B8EA-D83A-440D-8543-FF5B958033FB}" presName="descendantText" presStyleLbl="alignAcc1" presStyleIdx="2" presStyleCnt="4" custScaleX="92917" custScaleY="264511" custLinFactNeighborX="2624" custLinFactNeighborY="6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3B787-50E1-4B3A-9E5A-9B3B44783109}" type="pres">
      <dgm:prSet presAssocID="{34BE3356-5381-4F92-9077-CF133AA2753D}" presName="sp" presStyleCnt="0"/>
      <dgm:spPr/>
    </dgm:pt>
    <dgm:pt modelId="{ED8F1871-CDC0-4EF9-B938-B180BEEC5328}" type="pres">
      <dgm:prSet presAssocID="{6823D407-5832-4600-A74A-D57741BBC747}" presName="composite" presStyleCnt="0"/>
      <dgm:spPr/>
    </dgm:pt>
    <dgm:pt modelId="{9A70A62B-702A-4F72-8690-4F93465A3A3F}" type="pres">
      <dgm:prSet presAssocID="{6823D407-5832-4600-A74A-D57741BBC747}" presName="parentText" presStyleLbl="alignNode1" presStyleIdx="3" presStyleCnt="4" custScaleX="283368" custScaleY="227744" custLinFactNeighborX="-9182" custLinFactNeighborY="667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23595-BFE0-46D7-9BD3-4B67FF8571B1}" type="pres">
      <dgm:prSet presAssocID="{6823D407-5832-4600-A74A-D57741BBC747}" presName="descendantText" presStyleLbl="alignAcc1" presStyleIdx="3" presStyleCnt="4" custScaleX="93122" custScaleY="319488" custLinFactY="100000" custLinFactNeighborX="3085" custLinFactNeighborY="114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3CE085-14D3-4F42-89EE-8D5AFD25B53B}" srcId="{E7A5C129-2F2F-40D6-9920-35DCAA9C9074}" destId="{1E95EA2B-26C1-4480-AC0B-9D3F48C2227E}" srcOrd="0" destOrd="0" parTransId="{50D03F85-1468-4463-84A8-EC81206D4723}" sibTransId="{A0F395CF-1B88-4263-9A46-885586DE623C}"/>
    <dgm:cxn modelId="{36A146C3-609F-4D0C-A32B-CF2960B7A36A}" type="presOf" srcId="{BA0CE49A-12F2-4FDE-8556-9BBDDC4FE915}" destId="{B09852CB-A800-4260-8F46-ECF14954E2B9}" srcOrd="0" destOrd="2" presId="urn:microsoft.com/office/officeart/2005/8/layout/chevron2"/>
    <dgm:cxn modelId="{5EAAAEC4-D1BE-42E7-A47B-086F6AB623E3}" srcId="{E7A5C129-2F2F-40D6-9920-35DCAA9C9074}" destId="{3124B8EA-D83A-440D-8543-FF5B958033FB}" srcOrd="2" destOrd="0" parTransId="{C1699E6F-0D5C-4BBB-BA71-A32017C68E6F}" sibTransId="{34BE3356-5381-4F92-9077-CF133AA2753D}"/>
    <dgm:cxn modelId="{2A0329CD-6E39-4134-8559-1CAADE664396}" srcId="{6823D407-5832-4600-A74A-D57741BBC747}" destId="{74ABC135-0B8A-4006-9F99-3A8DCD9A7146}" srcOrd="0" destOrd="0" parTransId="{F0288026-8F33-42D8-BF5A-D64615EF2E08}" sibTransId="{BEB58D0F-A74B-41B3-90F3-3D512F4493C3}"/>
    <dgm:cxn modelId="{D5ADD1A1-550F-4F18-A7AB-A06290E14DCD}" type="presOf" srcId="{3E850933-1B8C-4D21-86C5-53B5168CECDF}" destId="{B09852CB-A800-4260-8F46-ECF14954E2B9}" srcOrd="0" destOrd="3" presId="urn:microsoft.com/office/officeart/2005/8/layout/chevron2"/>
    <dgm:cxn modelId="{666A6BB7-76B0-45F6-83A4-F8E9B87C31FF}" type="presOf" srcId="{780FC4CA-41C9-4B7C-B90A-FE0FB80E9BBE}" destId="{5F93B7B6-1D2E-4D47-8C32-4B458C39258D}" srcOrd="0" destOrd="1" presId="urn:microsoft.com/office/officeart/2005/8/layout/chevron2"/>
    <dgm:cxn modelId="{E65B204E-5FD5-4E60-8488-9C14094514B8}" type="presOf" srcId="{7C7DC46E-0418-4271-97FE-020A2BEDAB8D}" destId="{5F93B7B6-1D2E-4D47-8C32-4B458C39258D}" srcOrd="0" destOrd="2" presId="urn:microsoft.com/office/officeart/2005/8/layout/chevron2"/>
    <dgm:cxn modelId="{4BB3317A-8141-4767-8263-22F276AB00C1}" type="presOf" srcId="{A4ECEF35-B78B-4BD2-96D2-E9E0CC1B1279}" destId="{5F93B7B6-1D2E-4D47-8C32-4B458C39258D}" srcOrd="0" destOrd="0" presId="urn:microsoft.com/office/officeart/2005/8/layout/chevron2"/>
    <dgm:cxn modelId="{74BFB6E4-589A-4CA1-8312-CF5E2FCF181E}" srcId="{3124B8EA-D83A-440D-8543-FF5B958033FB}" destId="{7C7DC46E-0418-4271-97FE-020A2BEDAB8D}" srcOrd="2" destOrd="0" parTransId="{64EF11E3-6524-4080-B9CE-29647B902A39}" sibTransId="{32C20F9E-163F-4712-95EB-373A2EEA5339}"/>
    <dgm:cxn modelId="{D2A13849-1CB6-4D88-A993-BF8103E490C3}" type="presOf" srcId="{359627CB-CF09-4B56-A5FA-394B2988C465}" destId="{B09852CB-A800-4260-8F46-ECF14954E2B9}" srcOrd="0" destOrd="1" presId="urn:microsoft.com/office/officeart/2005/8/layout/chevron2"/>
    <dgm:cxn modelId="{8F3B6F39-F67B-4178-A0FC-74F29F75D8BB}" type="presOf" srcId="{6823D407-5832-4600-A74A-D57741BBC747}" destId="{9A70A62B-702A-4F72-8690-4F93465A3A3F}" srcOrd="0" destOrd="0" presId="urn:microsoft.com/office/officeart/2005/8/layout/chevron2"/>
    <dgm:cxn modelId="{2A25B15B-2081-4576-9786-ADF92FD830D1}" srcId="{1E95EA2B-26C1-4480-AC0B-9D3F48C2227E}" destId="{9AB871D6-09F5-4F10-BF59-122BE9397F5A}" srcOrd="1" destOrd="0" parTransId="{C22FFF3F-7F00-4E13-B0B9-E81BA8C57E94}" sibTransId="{74B2BAC2-558A-4D37-9C3B-EA460D639721}"/>
    <dgm:cxn modelId="{16DE5144-1C5A-426A-96E5-C43CB28BDFB5}" type="presOf" srcId="{3E2440E5-F7F7-400C-A60C-4BEA690FF262}" destId="{773347A9-04E0-4C77-9FFB-419CEEF0165F}" srcOrd="0" destOrd="0" presId="urn:microsoft.com/office/officeart/2005/8/layout/chevron2"/>
    <dgm:cxn modelId="{A7662367-7F5E-4E5E-A8BD-1E7EACF5BB0D}" srcId="{ADF84816-BC16-4172-BD3F-1603CAF206D2}" destId="{BA0CE49A-12F2-4FDE-8556-9BBDDC4FE915}" srcOrd="2" destOrd="0" parTransId="{BDD93003-D34E-4ABD-A82D-1086E6C92D55}" sibTransId="{8095BE46-32E3-4496-8203-B5FA92A3BCC7}"/>
    <dgm:cxn modelId="{D0E1F6D4-5F9D-41BE-AF0B-8913A4524643}" srcId="{3124B8EA-D83A-440D-8543-FF5B958033FB}" destId="{A4ECEF35-B78B-4BD2-96D2-E9E0CC1B1279}" srcOrd="0" destOrd="0" parTransId="{3FA55EFC-3002-487E-8BA5-B6192527D743}" sibTransId="{DBEB2C07-F765-45CC-888C-740B6AD8ABA8}"/>
    <dgm:cxn modelId="{DA0C6958-A3ED-4DF5-A8DB-8AE09D7D32ED}" srcId="{3124B8EA-D83A-440D-8543-FF5B958033FB}" destId="{780FC4CA-41C9-4B7C-B90A-FE0FB80E9BBE}" srcOrd="1" destOrd="0" parTransId="{E8173227-3876-45A3-B55B-A3A906AA1528}" sibTransId="{03634733-9D48-4194-8182-CBDAA4FC1D50}"/>
    <dgm:cxn modelId="{55324E2F-15D7-4C9E-BFAE-2D300D48ECDA}" srcId="{ADF84816-BC16-4172-BD3F-1603CAF206D2}" destId="{2EB1EEAE-0B27-48F7-87B1-1CB19B1823AD}" srcOrd="4" destOrd="0" parTransId="{9D27DE42-A796-43FB-8E7C-BB3B4EC9FA05}" sibTransId="{0FAE468F-E53F-4FA1-B732-7A6B349E394D}"/>
    <dgm:cxn modelId="{0783D6BA-9BAF-41D6-85FF-C7CFA872F760}" srcId="{ADF84816-BC16-4172-BD3F-1603CAF206D2}" destId="{359627CB-CF09-4B56-A5FA-394B2988C465}" srcOrd="1" destOrd="0" parTransId="{8DDAAF72-E36B-47FC-93C1-D65106774024}" sibTransId="{EC4DE83A-EC03-43F0-931D-C7966F0E4457}"/>
    <dgm:cxn modelId="{F2C1EE26-16CA-4752-B151-16D358D558E6}" srcId="{ADF84816-BC16-4172-BD3F-1603CAF206D2}" destId="{3E850933-1B8C-4D21-86C5-53B5168CECDF}" srcOrd="3" destOrd="0" parTransId="{0EBF272D-F2D4-414C-8246-2CA61F819571}" sibTransId="{1DFD1091-D66C-4DA4-85D0-50FB1396AF4E}"/>
    <dgm:cxn modelId="{F19486E7-98A8-4B6B-AEE0-81007EE313A3}" type="presOf" srcId="{2EB1EEAE-0B27-48F7-87B1-1CB19B1823AD}" destId="{B09852CB-A800-4260-8F46-ECF14954E2B9}" srcOrd="0" destOrd="4" presId="urn:microsoft.com/office/officeart/2005/8/layout/chevron2"/>
    <dgm:cxn modelId="{76D67AA3-9827-4262-A215-554C3B956CFA}" type="presOf" srcId="{3124B8EA-D83A-440D-8543-FF5B958033FB}" destId="{BA0B9F81-C5C1-4AED-A7E7-EF2DEA51340F}" srcOrd="0" destOrd="0" presId="urn:microsoft.com/office/officeart/2005/8/layout/chevron2"/>
    <dgm:cxn modelId="{0EC7C44F-D34D-42A5-9301-3FD1941BA322}" type="presOf" srcId="{9AB871D6-09F5-4F10-BF59-122BE9397F5A}" destId="{773347A9-04E0-4C77-9FFB-419CEEF0165F}" srcOrd="0" destOrd="1" presId="urn:microsoft.com/office/officeart/2005/8/layout/chevron2"/>
    <dgm:cxn modelId="{81ABF226-D2D1-45AF-AF18-960C4D40E536}" srcId="{E7A5C129-2F2F-40D6-9920-35DCAA9C9074}" destId="{ADF84816-BC16-4172-BD3F-1603CAF206D2}" srcOrd="1" destOrd="0" parTransId="{75C9E381-26E3-42AF-836C-DAA70820557A}" sibTransId="{3F15C010-2905-49C8-816C-6117DD5837FF}"/>
    <dgm:cxn modelId="{34535179-9F65-49CE-8160-5562DEC0908A}" type="presOf" srcId="{74ABC135-0B8A-4006-9F99-3A8DCD9A7146}" destId="{63A23595-BFE0-46D7-9BD3-4B67FF8571B1}" srcOrd="0" destOrd="0" presId="urn:microsoft.com/office/officeart/2005/8/layout/chevron2"/>
    <dgm:cxn modelId="{1C3ADB84-EBE5-437C-9B1D-0D44554B8A87}" srcId="{E7A5C129-2F2F-40D6-9920-35DCAA9C9074}" destId="{6823D407-5832-4600-A74A-D57741BBC747}" srcOrd="3" destOrd="0" parTransId="{F319A94A-C7EF-49FC-B333-49A814FD1ED4}" sibTransId="{51887E6A-CF79-48B4-9A8D-1BBD2D0D7558}"/>
    <dgm:cxn modelId="{CC535DEE-CEC0-41BE-843E-B01A8AB84F93}" type="presOf" srcId="{5041FF80-C9DE-40EE-8353-B6E0B17AF7F5}" destId="{B09852CB-A800-4260-8F46-ECF14954E2B9}" srcOrd="0" destOrd="0" presId="urn:microsoft.com/office/officeart/2005/8/layout/chevron2"/>
    <dgm:cxn modelId="{E115CEAA-61A7-4BA6-925F-94CD6CADE625}" srcId="{ADF84816-BC16-4172-BD3F-1603CAF206D2}" destId="{570A468F-D37B-4814-B853-B7BB3DAD4FC4}" srcOrd="5" destOrd="0" parTransId="{5C917F9D-318B-46F1-ADE7-19CC3FDE7DBA}" sibTransId="{2F298ABD-26AE-42BD-98F8-286D6AA4E966}"/>
    <dgm:cxn modelId="{5A819223-237D-4918-B7BB-B05C8FA5D523}" type="presOf" srcId="{ADF84816-BC16-4172-BD3F-1603CAF206D2}" destId="{D780FA0B-CCA6-4981-8B45-61F582CE0F4B}" srcOrd="0" destOrd="0" presId="urn:microsoft.com/office/officeart/2005/8/layout/chevron2"/>
    <dgm:cxn modelId="{949F1EDE-8F58-46D9-A784-7AE667CE2B31}" type="presOf" srcId="{570A468F-D37B-4814-B853-B7BB3DAD4FC4}" destId="{B09852CB-A800-4260-8F46-ECF14954E2B9}" srcOrd="0" destOrd="5" presId="urn:microsoft.com/office/officeart/2005/8/layout/chevron2"/>
    <dgm:cxn modelId="{4D56E913-1209-4768-BEC1-3E76D7AFB3F3}" srcId="{ADF84816-BC16-4172-BD3F-1603CAF206D2}" destId="{5041FF80-C9DE-40EE-8353-B6E0B17AF7F5}" srcOrd="0" destOrd="0" parTransId="{ABF80EDB-ED17-48E8-9EBB-DC23B8870814}" sibTransId="{CBB4DB28-A139-4D8E-82E2-26CD76F53524}"/>
    <dgm:cxn modelId="{561BA5B8-5619-48FA-B43D-272817C3AFDA}" type="presOf" srcId="{E7A5C129-2F2F-40D6-9920-35DCAA9C9074}" destId="{660B39BA-9EC9-4ABD-9F0A-F5E3E3CA9CC8}" srcOrd="0" destOrd="0" presId="urn:microsoft.com/office/officeart/2005/8/layout/chevron2"/>
    <dgm:cxn modelId="{6C6000BC-A8EA-4D43-886D-1955474CBB65}" srcId="{1E95EA2B-26C1-4480-AC0B-9D3F48C2227E}" destId="{3E2440E5-F7F7-400C-A60C-4BEA690FF262}" srcOrd="0" destOrd="0" parTransId="{15939EBE-305D-4ABD-898E-D2E803499E73}" sibTransId="{06441358-6003-42A3-BC8E-317669BB7C96}"/>
    <dgm:cxn modelId="{8679647F-10BE-403C-BAC1-F72E1D7D38C8}" type="presOf" srcId="{1E95EA2B-26C1-4480-AC0B-9D3F48C2227E}" destId="{B0F0F0A9-5B93-4506-B77B-A1F224D29ED5}" srcOrd="0" destOrd="0" presId="urn:microsoft.com/office/officeart/2005/8/layout/chevron2"/>
    <dgm:cxn modelId="{973F7BEA-CB68-4095-9DE7-E41C52B936E6}" type="presParOf" srcId="{660B39BA-9EC9-4ABD-9F0A-F5E3E3CA9CC8}" destId="{C2C406A3-CD89-43D2-83BE-F6D96569C1EB}" srcOrd="0" destOrd="0" presId="urn:microsoft.com/office/officeart/2005/8/layout/chevron2"/>
    <dgm:cxn modelId="{7FFF0150-7135-465A-9D1F-22CD2FADAE83}" type="presParOf" srcId="{C2C406A3-CD89-43D2-83BE-F6D96569C1EB}" destId="{B0F0F0A9-5B93-4506-B77B-A1F224D29ED5}" srcOrd="0" destOrd="0" presId="urn:microsoft.com/office/officeart/2005/8/layout/chevron2"/>
    <dgm:cxn modelId="{FF5B7834-D856-4FBF-9E95-1F8B4E5778D0}" type="presParOf" srcId="{C2C406A3-CD89-43D2-83BE-F6D96569C1EB}" destId="{773347A9-04E0-4C77-9FFB-419CEEF0165F}" srcOrd="1" destOrd="0" presId="urn:microsoft.com/office/officeart/2005/8/layout/chevron2"/>
    <dgm:cxn modelId="{BD02793F-75DE-44FE-BE86-8759F51B0A21}" type="presParOf" srcId="{660B39BA-9EC9-4ABD-9F0A-F5E3E3CA9CC8}" destId="{4E82D4E0-B3A6-4C4F-A470-0FFC4542B410}" srcOrd="1" destOrd="0" presId="urn:microsoft.com/office/officeart/2005/8/layout/chevron2"/>
    <dgm:cxn modelId="{D0AAF0DF-549E-4F15-BC86-269E40377A66}" type="presParOf" srcId="{660B39BA-9EC9-4ABD-9F0A-F5E3E3CA9CC8}" destId="{DD1FE488-8712-440B-ABCF-77BC0F1FEEA5}" srcOrd="2" destOrd="0" presId="urn:microsoft.com/office/officeart/2005/8/layout/chevron2"/>
    <dgm:cxn modelId="{0EC57B2F-1650-4305-AF5D-508903DDEEA6}" type="presParOf" srcId="{DD1FE488-8712-440B-ABCF-77BC0F1FEEA5}" destId="{D780FA0B-CCA6-4981-8B45-61F582CE0F4B}" srcOrd="0" destOrd="0" presId="urn:microsoft.com/office/officeart/2005/8/layout/chevron2"/>
    <dgm:cxn modelId="{706347BF-2450-41C0-A4A8-0C4A193970D0}" type="presParOf" srcId="{DD1FE488-8712-440B-ABCF-77BC0F1FEEA5}" destId="{B09852CB-A800-4260-8F46-ECF14954E2B9}" srcOrd="1" destOrd="0" presId="urn:microsoft.com/office/officeart/2005/8/layout/chevron2"/>
    <dgm:cxn modelId="{17A141A0-7916-4795-922F-F895B21AB915}" type="presParOf" srcId="{660B39BA-9EC9-4ABD-9F0A-F5E3E3CA9CC8}" destId="{6821B10E-35CE-40D8-912E-4A1079DD48B1}" srcOrd="3" destOrd="0" presId="urn:microsoft.com/office/officeart/2005/8/layout/chevron2"/>
    <dgm:cxn modelId="{AA26ED5D-FF3A-4B4E-A5F0-9E0BEF2FD6B7}" type="presParOf" srcId="{660B39BA-9EC9-4ABD-9F0A-F5E3E3CA9CC8}" destId="{953B3848-0E32-4F94-AE40-B72B19D4458A}" srcOrd="4" destOrd="0" presId="urn:microsoft.com/office/officeart/2005/8/layout/chevron2"/>
    <dgm:cxn modelId="{9EB063A5-CE85-4C48-A277-C1CF29DE2E7B}" type="presParOf" srcId="{953B3848-0E32-4F94-AE40-B72B19D4458A}" destId="{BA0B9F81-C5C1-4AED-A7E7-EF2DEA51340F}" srcOrd="0" destOrd="0" presId="urn:microsoft.com/office/officeart/2005/8/layout/chevron2"/>
    <dgm:cxn modelId="{EE3275D3-AE51-40C3-B475-5F8417AD31A9}" type="presParOf" srcId="{953B3848-0E32-4F94-AE40-B72B19D4458A}" destId="{5F93B7B6-1D2E-4D47-8C32-4B458C39258D}" srcOrd="1" destOrd="0" presId="urn:microsoft.com/office/officeart/2005/8/layout/chevron2"/>
    <dgm:cxn modelId="{3D53290C-C6BE-4822-9C37-F6130DC558E7}" type="presParOf" srcId="{660B39BA-9EC9-4ABD-9F0A-F5E3E3CA9CC8}" destId="{E1F3B787-50E1-4B3A-9E5A-9B3B44783109}" srcOrd="5" destOrd="0" presId="urn:microsoft.com/office/officeart/2005/8/layout/chevron2"/>
    <dgm:cxn modelId="{C88565B1-E877-45AD-9F21-0DD18F78C71A}" type="presParOf" srcId="{660B39BA-9EC9-4ABD-9F0A-F5E3E3CA9CC8}" destId="{ED8F1871-CDC0-4EF9-B938-B180BEEC5328}" srcOrd="6" destOrd="0" presId="urn:microsoft.com/office/officeart/2005/8/layout/chevron2"/>
    <dgm:cxn modelId="{FE305D92-E257-4727-8C41-F1A250426515}" type="presParOf" srcId="{ED8F1871-CDC0-4EF9-B938-B180BEEC5328}" destId="{9A70A62B-702A-4F72-8690-4F93465A3A3F}" srcOrd="0" destOrd="0" presId="urn:microsoft.com/office/officeart/2005/8/layout/chevron2"/>
    <dgm:cxn modelId="{D28B0EAF-8BFD-48CE-B67F-7228027EAF25}" type="presParOf" srcId="{ED8F1871-CDC0-4EF9-B938-B180BEEC5328}" destId="{63A23595-BFE0-46D7-9BD3-4B67FF8571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A5C129-2F2F-40D6-9920-35DCAA9C9074}" type="doc">
      <dgm:prSet loTypeId="urn:microsoft.com/office/officeart/2005/8/layout/chevron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E2440E5-F7F7-400C-A60C-4BEA690FF262}">
      <dgm:prSet phldrT="[Текст]" custT="1"/>
      <dgm:spPr/>
      <dgm:t>
        <a:bodyPr/>
        <a:lstStyle/>
        <a:p>
          <a:pPr algn="just"/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Проверка характеристик объекта капитального строительства, принятых при определении кадастровой стоимости в проекте отчета, соответствие фактическим параметрам объекта</a:t>
          </a:r>
        </a:p>
      </dgm:t>
    </dgm:pt>
    <dgm:pt modelId="{15939EBE-305D-4ABD-898E-D2E803499E73}" type="parTrans" cxnId="{6C6000BC-A8EA-4D43-886D-1955474CBB65}">
      <dgm:prSet/>
      <dgm:spPr/>
      <dgm:t>
        <a:bodyPr/>
        <a:lstStyle/>
        <a:p>
          <a:endParaRPr lang="ru-RU"/>
        </a:p>
      </dgm:t>
    </dgm:pt>
    <dgm:pt modelId="{06441358-6003-42A3-BC8E-317669BB7C96}" type="sibTrans" cxnId="{6C6000BC-A8EA-4D43-886D-1955474CBB65}">
      <dgm:prSet/>
      <dgm:spPr/>
      <dgm:t>
        <a:bodyPr/>
        <a:lstStyle/>
        <a:p>
          <a:endParaRPr lang="ru-RU"/>
        </a:p>
      </dgm:t>
    </dgm:pt>
    <dgm:pt modelId="{359627CB-CF09-4B56-A5FA-394B2988C465}">
      <dgm:prSet phldrT="[Текст]" custT="1"/>
      <dgm:spPr/>
      <dgm:t>
        <a:bodyPr/>
        <a:lstStyle/>
        <a:p>
          <a:r>
            <a: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Ознакомиться с порядком произведенных расчетов, правильности применения корректировок</a:t>
          </a:r>
          <a:endParaRPr lang="ru-RU" sz="1600" dirty="0">
            <a:solidFill>
              <a:srgbClr val="0070C0"/>
            </a:solidFill>
          </a:endParaRPr>
        </a:p>
      </dgm:t>
    </dgm:pt>
    <dgm:pt modelId="{8DDAAF72-E36B-47FC-93C1-D65106774024}" type="parTrans" cxnId="{0783D6BA-9BAF-41D6-85FF-C7CFA872F760}">
      <dgm:prSet/>
      <dgm:spPr/>
      <dgm:t>
        <a:bodyPr/>
        <a:lstStyle/>
        <a:p>
          <a:endParaRPr lang="ru-RU"/>
        </a:p>
      </dgm:t>
    </dgm:pt>
    <dgm:pt modelId="{EC4DE83A-EC03-43F0-931D-C7966F0E4457}" type="sibTrans" cxnId="{0783D6BA-9BAF-41D6-85FF-C7CFA872F760}">
      <dgm:prSet/>
      <dgm:spPr/>
      <dgm:t>
        <a:bodyPr/>
        <a:lstStyle/>
        <a:p>
          <a:endParaRPr lang="ru-RU"/>
        </a:p>
      </dgm:t>
    </dgm:pt>
    <dgm:pt modelId="{3124B8EA-D83A-440D-8543-FF5B958033F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C1699E6F-0D5C-4BBB-BA71-A32017C68E6F}" type="parTrans" cxnId="{5EAAAEC4-D1BE-42E7-A47B-086F6AB623E3}">
      <dgm:prSet/>
      <dgm:spPr/>
      <dgm:t>
        <a:bodyPr/>
        <a:lstStyle/>
        <a:p>
          <a:endParaRPr lang="ru-RU"/>
        </a:p>
      </dgm:t>
    </dgm:pt>
    <dgm:pt modelId="{34BE3356-5381-4F92-9077-CF133AA2753D}" type="sibTrans" cxnId="{5EAAAEC4-D1BE-42E7-A47B-086F6AB623E3}">
      <dgm:prSet/>
      <dgm:spPr/>
      <dgm:t>
        <a:bodyPr/>
        <a:lstStyle/>
        <a:p>
          <a:endParaRPr lang="ru-RU"/>
        </a:p>
      </dgm:t>
    </dgm:pt>
    <dgm:pt modelId="{7C7DC46E-0418-4271-97FE-020A2BEDAB8D}">
      <dgm:prSet phldrT="[Текст]" custT="1"/>
      <dgm:spPr/>
      <dgm:t>
        <a:bodyPr/>
        <a:lstStyle/>
        <a:p>
          <a:pPr algn="just"/>
          <a:r>
            <a:rPr lang="ru-RU" sz="1600" dirty="0">
              <a:solidFill>
                <a:srgbClr val="0070C0"/>
              </a:solidFill>
            </a:rPr>
            <a:t>В случае выявления расхождений в характеристиках объектов капитального строительства, неправильного применения корректировок предоставить в ГБУ РБ «ЦГКО» замечание к проекту отчета.</a:t>
          </a:r>
        </a:p>
      </dgm:t>
    </dgm:pt>
    <dgm:pt modelId="{32C20F9E-163F-4712-95EB-373A2EEA5339}" type="sibTrans" cxnId="{74BFB6E4-589A-4CA1-8312-CF5E2FCF181E}">
      <dgm:prSet/>
      <dgm:spPr/>
      <dgm:t>
        <a:bodyPr/>
        <a:lstStyle/>
        <a:p>
          <a:endParaRPr lang="ru-RU"/>
        </a:p>
      </dgm:t>
    </dgm:pt>
    <dgm:pt modelId="{64EF11E3-6524-4080-B9CE-29647B902A39}" type="parTrans" cxnId="{74BFB6E4-589A-4CA1-8312-CF5E2FCF181E}">
      <dgm:prSet/>
      <dgm:spPr/>
      <dgm:t>
        <a:bodyPr/>
        <a:lstStyle/>
        <a:p>
          <a:endParaRPr lang="ru-RU"/>
        </a:p>
      </dgm:t>
    </dgm:pt>
    <dgm:pt modelId="{ADF84816-BC16-4172-BD3F-1603CAF206D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F15C010-2905-49C8-816C-6117DD5837FF}" type="sibTrans" cxnId="{81ABF226-D2D1-45AF-AF18-960C4D40E536}">
      <dgm:prSet/>
      <dgm:spPr/>
      <dgm:t>
        <a:bodyPr/>
        <a:lstStyle/>
        <a:p>
          <a:endParaRPr lang="ru-RU"/>
        </a:p>
      </dgm:t>
    </dgm:pt>
    <dgm:pt modelId="{75C9E381-26E3-42AF-836C-DAA70820557A}" type="parTrans" cxnId="{81ABF226-D2D1-45AF-AF18-960C4D40E536}">
      <dgm:prSet/>
      <dgm:spPr/>
      <dgm:t>
        <a:bodyPr/>
        <a:lstStyle/>
        <a:p>
          <a:endParaRPr lang="ru-RU"/>
        </a:p>
      </dgm:t>
    </dgm:pt>
    <dgm:pt modelId="{1E95EA2B-26C1-4480-AC0B-9D3F48C2227E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A0F395CF-1B88-4263-9A46-885586DE623C}" type="sibTrans" cxnId="{683CE085-14D3-4F42-89EE-8D5AFD25B53B}">
      <dgm:prSet/>
      <dgm:spPr/>
      <dgm:t>
        <a:bodyPr/>
        <a:lstStyle/>
        <a:p>
          <a:endParaRPr lang="ru-RU"/>
        </a:p>
      </dgm:t>
    </dgm:pt>
    <dgm:pt modelId="{50D03F85-1468-4463-84A8-EC81206D4723}" type="parTrans" cxnId="{683CE085-14D3-4F42-89EE-8D5AFD25B53B}">
      <dgm:prSet/>
      <dgm:spPr/>
      <dgm:t>
        <a:bodyPr/>
        <a:lstStyle/>
        <a:p>
          <a:endParaRPr lang="ru-RU"/>
        </a:p>
      </dgm:t>
    </dgm:pt>
    <dgm:pt modelId="{660B39BA-9EC9-4ABD-9F0A-F5E3E3CA9CC8}" type="pres">
      <dgm:prSet presAssocID="{E7A5C129-2F2F-40D6-9920-35DCAA9C9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C406A3-CD89-43D2-83BE-F6D96569C1EB}" type="pres">
      <dgm:prSet presAssocID="{1E95EA2B-26C1-4480-AC0B-9D3F48C2227E}" presName="composite" presStyleCnt="0"/>
      <dgm:spPr/>
    </dgm:pt>
    <dgm:pt modelId="{B0F0F0A9-5B93-4506-B77B-A1F224D29ED5}" type="pres">
      <dgm:prSet presAssocID="{1E95EA2B-26C1-4480-AC0B-9D3F48C2227E}" presName="parentText" presStyleLbl="alignNode1" presStyleIdx="0" presStyleCnt="3" custScaleY="71938" custLinFactNeighborY="14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347A9-04E0-4C77-9FFB-419CEEF0165F}" type="pres">
      <dgm:prSet presAssocID="{1E95EA2B-26C1-4480-AC0B-9D3F48C2227E}" presName="descendantText" presStyleLbl="alignAcc1" presStyleIdx="0" presStyleCnt="3" custScaleY="82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2D4E0-B3A6-4C4F-A470-0FFC4542B410}" type="pres">
      <dgm:prSet presAssocID="{A0F395CF-1B88-4263-9A46-885586DE623C}" presName="sp" presStyleCnt="0"/>
      <dgm:spPr/>
    </dgm:pt>
    <dgm:pt modelId="{DD1FE488-8712-440B-ABCF-77BC0F1FEEA5}" type="pres">
      <dgm:prSet presAssocID="{ADF84816-BC16-4172-BD3F-1603CAF206D2}" presName="composite" presStyleCnt="0"/>
      <dgm:spPr/>
    </dgm:pt>
    <dgm:pt modelId="{D780FA0B-CCA6-4981-8B45-61F582CE0F4B}" type="pres">
      <dgm:prSet presAssocID="{ADF84816-BC16-4172-BD3F-1603CAF206D2}" presName="parentText" presStyleLbl="alignNode1" presStyleIdx="1" presStyleCnt="3" custScaleY="810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52CB-A800-4260-8F46-ECF14954E2B9}" type="pres">
      <dgm:prSet presAssocID="{ADF84816-BC16-4172-BD3F-1603CAF206D2}" presName="descendantText" presStyleLbl="alignAcc1" presStyleIdx="1" presStyleCnt="3" custScaleY="106861" custLinFactNeighborX="101" custLinFactNeighborY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B10E-35CE-40D8-912E-4A1079DD48B1}" type="pres">
      <dgm:prSet presAssocID="{3F15C010-2905-49C8-816C-6117DD5837FF}" presName="sp" presStyleCnt="0"/>
      <dgm:spPr/>
    </dgm:pt>
    <dgm:pt modelId="{953B3848-0E32-4F94-AE40-B72B19D4458A}" type="pres">
      <dgm:prSet presAssocID="{3124B8EA-D83A-440D-8543-FF5B958033FB}" presName="composite" presStyleCnt="0"/>
      <dgm:spPr/>
    </dgm:pt>
    <dgm:pt modelId="{BA0B9F81-C5C1-4AED-A7E7-EF2DEA51340F}" type="pres">
      <dgm:prSet presAssocID="{3124B8EA-D83A-440D-8543-FF5B958033FB}" presName="parentText" presStyleLbl="alignNode1" presStyleIdx="2" presStyleCnt="3" custScaleY="93456" custLinFactNeighborX="-135" custLinFactNeighborY="-136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3B7B6-1D2E-4D47-8C32-4B458C39258D}" type="pres">
      <dgm:prSet presAssocID="{3124B8EA-D83A-440D-8543-FF5B958033FB}" presName="descendantText" presStyleLbl="alignAcc1" presStyleIdx="2" presStyleCnt="3" custScaleY="146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5B204E-5FD5-4E60-8488-9C14094514B8}" type="presOf" srcId="{7C7DC46E-0418-4271-97FE-020A2BEDAB8D}" destId="{5F93B7B6-1D2E-4D47-8C32-4B458C39258D}" srcOrd="0" destOrd="0" presId="urn:microsoft.com/office/officeart/2005/8/layout/chevron2"/>
    <dgm:cxn modelId="{D2A13849-1CB6-4D88-A993-BF8103E490C3}" type="presOf" srcId="{359627CB-CF09-4B56-A5FA-394B2988C465}" destId="{B09852CB-A800-4260-8F46-ECF14954E2B9}" srcOrd="0" destOrd="0" presId="urn:microsoft.com/office/officeart/2005/8/layout/chevron2"/>
    <dgm:cxn modelId="{74BFB6E4-589A-4CA1-8312-CF5E2FCF181E}" srcId="{3124B8EA-D83A-440D-8543-FF5B958033FB}" destId="{7C7DC46E-0418-4271-97FE-020A2BEDAB8D}" srcOrd="0" destOrd="0" parTransId="{64EF11E3-6524-4080-B9CE-29647B902A39}" sibTransId="{32C20F9E-163F-4712-95EB-373A2EEA5339}"/>
    <dgm:cxn modelId="{76D67AA3-9827-4262-A215-554C3B956CFA}" type="presOf" srcId="{3124B8EA-D83A-440D-8543-FF5B958033FB}" destId="{BA0B9F81-C5C1-4AED-A7E7-EF2DEA51340F}" srcOrd="0" destOrd="0" presId="urn:microsoft.com/office/officeart/2005/8/layout/chevron2"/>
    <dgm:cxn modelId="{561BA5B8-5619-48FA-B43D-272817C3AFDA}" type="presOf" srcId="{E7A5C129-2F2F-40D6-9920-35DCAA9C9074}" destId="{660B39BA-9EC9-4ABD-9F0A-F5E3E3CA9CC8}" srcOrd="0" destOrd="0" presId="urn:microsoft.com/office/officeart/2005/8/layout/chevron2"/>
    <dgm:cxn modelId="{6C6000BC-A8EA-4D43-886D-1955474CBB65}" srcId="{1E95EA2B-26C1-4480-AC0B-9D3F48C2227E}" destId="{3E2440E5-F7F7-400C-A60C-4BEA690FF262}" srcOrd="0" destOrd="0" parTransId="{15939EBE-305D-4ABD-898E-D2E803499E73}" sibTransId="{06441358-6003-42A3-BC8E-317669BB7C96}"/>
    <dgm:cxn modelId="{0783D6BA-9BAF-41D6-85FF-C7CFA872F760}" srcId="{ADF84816-BC16-4172-BD3F-1603CAF206D2}" destId="{359627CB-CF09-4B56-A5FA-394B2988C465}" srcOrd="0" destOrd="0" parTransId="{8DDAAF72-E36B-47FC-93C1-D65106774024}" sibTransId="{EC4DE83A-EC03-43F0-931D-C7966F0E4457}"/>
    <dgm:cxn modelId="{5A819223-237D-4918-B7BB-B05C8FA5D523}" type="presOf" srcId="{ADF84816-BC16-4172-BD3F-1603CAF206D2}" destId="{D780FA0B-CCA6-4981-8B45-61F582CE0F4B}" srcOrd="0" destOrd="0" presId="urn:microsoft.com/office/officeart/2005/8/layout/chevron2"/>
    <dgm:cxn modelId="{16DE5144-1C5A-426A-96E5-C43CB28BDFB5}" type="presOf" srcId="{3E2440E5-F7F7-400C-A60C-4BEA690FF262}" destId="{773347A9-04E0-4C77-9FFB-419CEEF0165F}" srcOrd="0" destOrd="0" presId="urn:microsoft.com/office/officeart/2005/8/layout/chevron2"/>
    <dgm:cxn modelId="{81ABF226-D2D1-45AF-AF18-960C4D40E536}" srcId="{E7A5C129-2F2F-40D6-9920-35DCAA9C9074}" destId="{ADF84816-BC16-4172-BD3F-1603CAF206D2}" srcOrd="1" destOrd="0" parTransId="{75C9E381-26E3-42AF-836C-DAA70820557A}" sibTransId="{3F15C010-2905-49C8-816C-6117DD5837FF}"/>
    <dgm:cxn modelId="{8679647F-10BE-403C-BAC1-F72E1D7D38C8}" type="presOf" srcId="{1E95EA2B-26C1-4480-AC0B-9D3F48C2227E}" destId="{B0F0F0A9-5B93-4506-B77B-A1F224D29ED5}" srcOrd="0" destOrd="0" presId="urn:microsoft.com/office/officeart/2005/8/layout/chevron2"/>
    <dgm:cxn modelId="{5EAAAEC4-D1BE-42E7-A47B-086F6AB623E3}" srcId="{E7A5C129-2F2F-40D6-9920-35DCAA9C9074}" destId="{3124B8EA-D83A-440D-8543-FF5B958033FB}" srcOrd="2" destOrd="0" parTransId="{C1699E6F-0D5C-4BBB-BA71-A32017C68E6F}" sibTransId="{34BE3356-5381-4F92-9077-CF133AA2753D}"/>
    <dgm:cxn modelId="{683CE085-14D3-4F42-89EE-8D5AFD25B53B}" srcId="{E7A5C129-2F2F-40D6-9920-35DCAA9C9074}" destId="{1E95EA2B-26C1-4480-AC0B-9D3F48C2227E}" srcOrd="0" destOrd="0" parTransId="{50D03F85-1468-4463-84A8-EC81206D4723}" sibTransId="{A0F395CF-1B88-4263-9A46-885586DE623C}"/>
    <dgm:cxn modelId="{973F7BEA-CB68-4095-9DE7-E41C52B936E6}" type="presParOf" srcId="{660B39BA-9EC9-4ABD-9F0A-F5E3E3CA9CC8}" destId="{C2C406A3-CD89-43D2-83BE-F6D96569C1EB}" srcOrd="0" destOrd="0" presId="urn:microsoft.com/office/officeart/2005/8/layout/chevron2"/>
    <dgm:cxn modelId="{7FFF0150-7135-465A-9D1F-22CD2FADAE83}" type="presParOf" srcId="{C2C406A3-CD89-43D2-83BE-F6D96569C1EB}" destId="{B0F0F0A9-5B93-4506-B77B-A1F224D29ED5}" srcOrd="0" destOrd="0" presId="urn:microsoft.com/office/officeart/2005/8/layout/chevron2"/>
    <dgm:cxn modelId="{FF5B7834-D856-4FBF-9E95-1F8B4E5778D0}" type="presParOf" srcId="{C2C406A3-CD89-43D2-83BE-F6D96569C1EB}" destId="{773347A9-04E0-4C77-9FFB-419CEEF0165F}" srcOrd="1" destOrd="0" presId="urn:microsoft.com/office/officeart/2005/8/layout/chevron2"/>
    <dgm:cxn modelId="{BD02793F-75DE-44FE-BE86-8759F51B0A21}" type="presParOf" srcId="{660B39BA-9EC9-4ABD-9F0A-F5E3E3CA9CC8}" destId="{4E82D4E0-B3A6-4C4F-A470-0FFC4542B410}" srcOrd="1" destOrd="0" presId="urn:microsoft.com/office/officeart/2005/8/layout/chevron2"/>
    <dgm:cxn modelId="{D0AAF0DF-549E-4F15-BC86-269E40377A66}" type="presParOf" srcId="{660B39BA-9EC9-4ABD-9F0A-F5E3E3CA9CC8}" destId="{DD1FE488-8712-440B-ABCF-77BC0F1FEEA5}" srcOrd="2" destOrd="0" presId="urn:microsoft.com/office/officeart/2005/8/layout/chevron2"/>
    <dgm:cxn modelId="{0EC57B2F-1650-4305-AF5D-508903DDEEA6}" type="presParOf" srcId="{DD1FE488-8712-440B-ABCF-77BC0F1FEEA5}" destId="{D780FA0B-CCA6-4981-8B45-61F582CE0F4B}" srcOrd="0" destOrd="0" presId="urn:microsoft.com/office/officeart/2005/8/layout/chevron2"/>
    <dgm:cxn modelId="{706347BF-2450-41C0-A4A8-0C4A193970D0}" type="presParOf" srcId="{DD1FE488-8712-440B-ABCF-77BC0F1FEEA5}" destId="{B09852CB-A800-4260-8F46-ECF14954E2B9}" srcOrd="1" destOrd="0" presId="urn:microsoft.com/office/officeart/2005/8/layout/chevron2"/>
    <dgm:cxn modelId="{17A141A0-7916-4795-922F-F895B21AB915}" type="presParOf" srcId="{660B39BA-9EC9-4ABD-9F0A-F5E3E3CA9CC8}" destId="{6821B10E-35CE-40D8-912E-4A1079DD48B1}" srcOrd="3" destOrd="0" presId="urn:microsoft.com/office/officeart/2005/8/layout/chevron2"/>
    <dgm:cxn modelId="{AA26ED5D-FF3A-4B4E-A5F0-9E0BEF2FD6B7}" type="presParOf" srcId="{660B39BA-9EC9-4ABD-9F0A-F5E3E3CA9CC8}" destId="{953B3848-0E32-4F94-AE40-B72B19D4458A}" srcOrd="4" destOrd="0" presId="urn:microsoft.com/office/officeart/2005/8/layout/chevron2"/>
    <dgm:cxn modelId="{9EB063A5-CE85-4C48-A277-C1CF29DE2E7B}" type="presParOf" srcId="{953B3848-0E32-4F94-AE40-B72B19D4458A}" destId="{BA0B9F81-C5C1-4AED-A7E7-EF2DEA51340F}" srcOrd="0" destOrd="0" presId="urn:microsoft.com/office/officeart/2005/8/layout/chevron2"/>
    <dgm:cxn modelId="{EE3275D3-AE51-40C3-B475-5F8417AD31A9}" type="presParOf" srcId="{953B3848-0E32-4F94-AE40-B72B19D4458A}" destId="{5F93B7B6-1D2E-4D47-8C32-4B458C39258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A5C129-2F2F-40D6-9920-35DCAA9C9074}" type="doc">
      <dgm:prSet loTypeId="urn:microsoft.com/office/officeart/2005/8/layout/chevron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E2440E5-F7F7-400C-A60C-4BEA690FF262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Замечания к проекту отчета могут быть представлены любыми заинтересованными лицами. </a:t>
          </a:r>
          <a:endParaRPr lang="ru-RU" sz="1500" dirty="0">
            <a:solidFill>
              <a:srgbClr val="0070C0"/>
            </a:solidFill>
            <a:effectLst/>
            <a:latin typeface="Times New Roman" panose="02020603050405020304" pitchFamily="18" charset="0"/>
            <a:ea typeface="Calibri" panose="020F0502020204030204" pitchFamily="34" charset="0"/>
          </a:endParaRPr>
        </a:p>
      </dgm:t>
    </dgm:pt>
    <dgm:pt modelId="{15939EBE-305D-4ABD-898E-D2E803499E73}" type="parTrans" cxnId="{6C6000BC-A8EA-4D43-886D-1955474CBB65}">
      <dgm:prSet/>
      <dgm:spPr/>
      <dgm:t>
        <a:bodyPr/>
        <a:lstStyle/>
        <a:p>
          <a:endParaRPr lang="ru-RU"/>
        </a:p>
      </dgm:t>
    </dgm:pt>
    <dgm:pt modelId="{06441358-6003-42A3-BC8E-317669BB7C96}" type="sibTrans" cxnId="{6C6000BC-A8EA-4D43-886D-1955474CBB65}">
      <dgm:prSet/>
      <dgm:spPr/>
      <dgm:t>
        <a:bodyPr/>
        <a:lstStyle/>
        <a:p>
          <a:endParaRPr lang="ru-RU"/>
        </a:p>
      </dgm:t>
    </dgm:pt>
    <dgm:pt modelId="{359627CB-CF09-4B56-A5FA-394B2988C465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Замечания к проекту отчета должны содержать:</a:t>
          </a:r>
        </a:p>
      </dgm:t>
    </dgm:pt>
    <dgm:pt modelId="{8DDAAF72-E36B-47FC-93C1-D65106774024}" type="parTrans" cxnId="{0783D6BA-9BAF-41D6-85FF-C7CFA872F760}">
      <dgm:prSet/>
      <dgm:spPr/>
      <dgm:t>
        <a:bodyPr/>
        <a:lstStyle/>
        <a:p>
          <a:endParaRPr lang="ru-RU"/>
        </a:p>
      </dgm:t>
    </dgm:pt>
    <dgm:pt modelId="{EC4DE83A-EC03-43F0-931D-C7966F0E4457}" type="sibTrans" cxnId="{0783D6BA-9BAF-41D6-85FF-C7CFA872F760}">
      <dgm:prSet/>
      <dgm:spPr/>
      <dgm:t>
        <a:bodyPr/>
        <a:lstStyle/>
        <a:p>
          <a:endParaRPr lang="ru-RU"/>
        </a:p>
      </dgm:t>
    </dgm:pt>
    <dgm:pt modelId="{3124B8EA-D83A-440D-8543-FF5B958033F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C1699E6F-0D5C-4BBB-BA71-A32017C68E6F}" type="parTrans" cxnId="{5EAAAEC4-D1BE-42E7-A47B-086F6AB623E3}">
      <dgm:prSet/>
      <dgm:spPr/>
      <dgm:t>
        <a:bodyPr/>
        <a:lstStyle/>
        <a:p>
          <a:endParaRPr lang="ru-RU"/>
        </a:p>
      </dgm:t>
    </dgm:pt>
    <dgm:pt modelId="{34BE3356-5381-4F92-9077-CF133AA2753D}" type="sibTrans" cxnId="{5EAAAEC4-D1BE-42E7-A47B-086F6AB623E3}">
      <dgm:prSet/>
      <dgm:spPr/>
      <dgm:t>
        <a:bodyPr/>
        <a:lstStyle/>
        <a:p>
          <a:endParaRPr lang="ru-RU"/>
        </a:p>
      </dgm:t>
    </dgm:pt>
    <dgm:pt modelId="{7C7DC46E-0418-4271-97FE-020A2BEDAB8D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случае, если бюджетным учреждением принимается решение об учете замечаний к проекту отчета и пересчете кадастровой стоимости объекта недвижимости, указанного в замечании, производится проверка, применимо ли данное замечание к иным объектам недвижимости. При выявлении соответствующей необходимости кадастровая стоимость таких объектов недвижимости также пересчитывается. Наличие несоответствий, является основанием для внесения изменений в проект отчета.</a:t>
          </a:r>
        </a:p>
      </dgm:t>
    </dgm:pt>
    <dgm:pt modelId="{32C20F9E-163F-4712-95EB-373A2EEA5339}" type="sibTrans" cxnId="{74BFB6E4-589A-4CA1-8312-CF5E2FCF181E}">
      <dgm:prSet/>
      <dgm:spPr/>
      <dgm:t>
        <a:bodyPr/>
        <a:lstStyle/>
        <a:p>
          <a:endParaRPr lang="ru-RU"/>
        </a:p>
      </dgm:t>
    </dgm:pt>
    <dgm:pt modelId="{64EF11E3-6524-4080-B9CE-29647B902A39}" type="parTrans" cxnId="{74BFB6E4-589A-4CA1-8312-CF5E2FCF181E}">
      <dgm:prSet/>
      <dgm:spPr/>
      <dgm:t>
        <a:bodyPr/>
        <a:lstStyle/>
        <a:p>
          <a:endParaRPr lang="ru-RU"/>
        </a:p>
      </dgm:t>
    </dgm:pt>
    <dgm:pt modelId="{ADF84816-BC16-4172-BD3F-1603CAF206D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F15C010-2905-49C8-816C-6117DD5837FF}" type="sibTrans" cxnId="{81ABF226-D2D1-45AF-AF18-960C4D40E536}">
      <dgm:prSet/>
      <dgm:spPr/>
      <dgm:t>
        <a:bodyPr/>
        <a:lstStyle/>
        <a:p>
          <a:endParaRPr lang="ru-RU"/>
        </a:p>
      </dgm:t>
    </dgm:pt>
    <dgm:pt modelId="{75C9E381-26E3-42AF-836C-DAA70820557A}" type="parTrans" cxnId="{81ABF226-D2D1-45AF-AF18-960C4D40E536}">
      <dgm:prSet/>
      <dgm:spPr/>
      <dgm:t>
        <a:bodyPr/>
        <a:lstStyle/>
        <a:p>
          <a:endParaRPr lang="ru-RU"/>
        </a:p>
      </dgm:t>
    </dgm:pt>
    <dgm:pt modelId="{1E95EA2B-26C1-4480-AC0B-9D3F48C2227E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A0F395CF-1B88-4263-9A46-885586DE623C}" type="sibTrans" cxnId="{683CE085-14D3-4F42-89EE-8D5AFD25B53B}">
      <dgm:prSet/>
      <dgm:spPr/>
      <dgm:t>
        <a:bodyPr/>
        <a:lstStyle/>
        <a:p>
          <a:endParaRPr lang="ru-RU"/>
        </a:p>
      </dgm:t>
    </dgm:pt>
    <dgm:pt modelId="{50D03F85-1468-4463-84A8-EC81206D4723}" type="parTrans" cxnId="{683CE085-14D3-4F42-89EE-8D5AFD25B53B}">
      <dgm:prSet/>
      <dgm:spPr/>
      <dgm:t>
        <a:bodyPr/>
        <a:lstStyle/>
        <a:p>
          <a:endParaRPr lang="ru-RU"/>
        </a:p>
      </dgm:t>
    </dgm:pt>
    <dgm:pt modelId="{AEF0AAC3-EA36-4555-930D-BDAE2F4E9487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ФИО физического лица, полное наименование ЮЛ, номер контактного телефона, адрес электронной почты (при наличии);</a:t>
          </a:r>
        </a:p>
      </dgm:t>
    </dgm:pt>
    <dgm:pt modelId="{08A0D046-3C1B-41D0-B37C-DBDED8A993A9}" type="parTrans" cxnId="{45180994-1BAE-47FB-B9BD-3B1BF94CF83A}">
      <dgm:prSet/>
      <dgm:spPr/>
      <dgm:t>
        <a:bodyPr/>
        <a:lstStyle/>
        <a:p>
          <a:endParaRPr lang="ru-RU"/>
        </a:p>
      </dgm:t>
    </dgm:pt>
    <dgm:pt modelId="{4F1EF04B-284D-4442-9673-EAAB5997062C}" type="sibTrans" cxnId="{45180994-1BAE-47FB-B9BD-3B1BF94CF83A}">
      <dgm:prSet/>
      <dgm:spPr/>
      <dgm:t>
        <a:bodyPr/>
        <a:lstStyle/>
        <a:p>
          <a:endParaRPr lang="ru-RU"/>
        </a:p>
      </dgm:t>
    </dgm:pt>
    <dgm:pt modelId="{3519D621-3E58-42C2-9E8D-D4C7A9A11BF7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Кадастровый номер объекта недвижимости, в отношении определения кадастровой стоимости которого представляется замечание к проекту отчета; </a:t>
          </a:r>
        </a:p>
      </dgm:t>
    </dgm:pt>
    <dgm:pt modelId="{781628EB-82E6-4514-A96A-7AEC06751D55}" type="parTrans" cxnId="{457ED55B-EDD2-4575-AF77-D98AA5A7F744}">
      <dgm:prSet/>
      <dgm:spPr/>
      <dgm:t>
        <a:bodyPr/>
        <a:lstStyle/>
        <a:p>
          <a:endParaRPr lang="ru-RU"/>
        </a:p>
      </dgm:t>
    </dgm:pt>
    <dgm:pt modelId="{CF5915DB-F1AA-4922-88DF-6369F67C9BA6}" type="sibTrans" cxnId="{457ED55B-EDD2-4575-AF77-D98AA5A7F744}">
      <dgm:prSet/>
      <dgm:spPr/>
      <dgm:t>
        <a:bodyPr/>
        <a:lstStyle/>
        <a:p>
          <a:endParaRPr lang="ru-RU"/>
        </a:p>
      </dgm:t>
    </dgm:pt>
    <dgm:pt modelId="{0097DDD3-4D52-4A2B-BA62-A3B6A238AFB5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указание на номера страниц (разделов) проекта отчета, к которым представляется замечание.</a:t>
          </a:r>
        </a:p>
      </dgm:t>
    </dgm:pt>
    <dgm:pt modelId="{C51A0E52-1583-4C83-9502-D6BFA83E0B03}" type="parTrans" cxnId="{50F3DD1A-BCB1-4383-88DD-9561755F9251}">
      <dgm:prSet/>
      <dgm:spPr/>
      <dgm:t>
        <a:bodyPr/>
        <a:lstStyle/>
        <a:p>
          <a:endParaRPr lang="ru-RU"/>
        </a:p>
      </dgm:t>
    </dgm:pt>
    <dgm:pt modelId="{3062CC38-41B9-4065-BEFA-E041C1642E67}" type="sibTrans" cxnId="{50F3DD1A-BCB1-4383-88DD-9561755F9251}">
      <dgm:prSet/>
      <dgm:spPr/>
      <dgm:t>
        <a:bodyPr/>
        <a:lstStyle/>
        <a:p>
          <a:endParaRPr lang="ru-RU"/>
        </a:p>
      </dgm:t>
    </dgm:pt>
    <dgm:pt modelId="{660B39BA-9EC9-4ABD-9F0A-F5E3E3CA9CC8}" type="pres">
      <dgm:prSet presAssocID="{E7A5C129-2F2F-40D6-9920-35DCAA9C9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C406A3-CD89-43D2-83BE-F6D96569C1EB}" type="pres">
      <dgm:prSet presAssocID="{1E95EA2B-26C1-4480-AC0B-9D3F48C2227E}" presName="composite" presStyleCnt="0"/>
      <dgm:spPr/>
    </dgm:pt>
    <dgm:pt modelId="{B0F0F0A9-5B93-4506-B77B-A1F224D29ED5}" type="pres">
      <dgm:prSet presAssocID="{1E95EA2B-26C1-4480-AC0B-9D3F48C2227E}" presName="parentText" presStyleLbl="alignNode1" presStyleIdx="0" presStyleCnt="3" custScaleX="150396" custScaleY="89389" custLinFactNeighborX="-5272" custLinFactNeighborY="-450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347A9-04E0-4C77-9FFB-419CEEF0165F}" type="pres">
      <dgm:prSet presAssocID="{1E95EA2B-26C1-4480-AC0B-9D3F48C2227E}" presName="descendantText" presStyleLbl="alignAcc1" presStyleIdx="0" presStyleCnt="3" custScaleX="94879" custScaleY="119069" custLinFactNeighborX="440" custLinFactNeighborY="-89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2D4E0-B3A6-4C4F-A470-0FFC4542B410}" type="pres">
      <dgm:prSet presAssocID="{A0F395CF-1B88-4263-9A46-885586DE623C}" presName="sp" presStyleCnt="0"/>
      <dgm:spPr/>
    </dgm:pt>
    <dgm:pt modelId="{DD1FE488-8712-440B-ABCF-77BC0F1FEEA5}" type="pres">
      <dgm:prSet presAssocID="{ADF84816-BC16-4172-BD3F-1603CAF206D2}" presName="composite" presStyleCnt="0"/>
      <dgm:spPr/>
    </dgm:pt>
    <dgm:pt modelId="{D780FA0B-CCA6-4981-8B45-61F582CE0F4B}" type="pres">
      <dgm:prSet presAssocID="{ADF84816-BC16-4172-BD3F-1603CAF206D2}" presName="parentText" presStyleLbl="alignNode1" presStyleIdx="1" presStyleCnt="3" custScaleX="151792" custScaleY="173293" custLinFactNeighborX="530" custLinFactNeighborY="-391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52CB-A800-4260-8F46-ECF14954E2B9}" type="pres">
      <dgm:prSet presAssocID="{ADF84816-BC16-4172-BD3F-1603CAF206D2}" presName="descendantText" presStyleLbl="alignAcc1" presStyleIdx="1" presStyleCnt="3" custScaleX="95038" custScaleY="273466" custLinFactNeighborX="-68" custLinFactNeighborY="-38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B10E-35CE-40D8-912E-4A1079DD48B1}" type="pres">
      <dgm:prSet presAssocID="{3F15C010-2905-49C8-816C-6117DD5837FF}" presName="sp" presStyleCnt="0"/>
      <dgm:spPr/>
    </dgm:pt>
    <dgm:pt modelId="{953B3848-0E32-4F94-AE40-B72B19D4458A}" type="pres">
      <dgm:prSet presAssocID="{3124B8EA-D83A-440D-8543-FF5B958033FB}" presName="composite" presStyleCnt="0"/>
      <dgm:spPr/>
    </dgm:pt>
    <dgm:pt modelId="{BA0B9F81-C5C1-4AED-A7E7-EF2DEA51340F}" type="pres">
      <dgm:prSet presAssocID="{3124B8EA-D83A-440D-8543-FF5B958033FB}" presName="parentText" presStyleLbl="alignNode1" presStyleIdx="2" presStyleCnt="3" custScaleX="146649" custScaleY="175646" custLinFactNeighborX="-1596" custLinFactNeighborY="-2550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3B7B6-1D2E-4D47-8C32-4B458C39258D}" type="pres">
      <dgm:prSet presAssocID="{3124B8EA-D83A-440D-8543-FF5B958033FB}" presName="descendantText" presStyleLbl="alignAcc1" presStyleIdx="2" presStyleCnt="3" custScaleX="95392" custScaleY="273712" custLinFactNeighborX="-42" custLinFactNeighborY="-10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5B204E-5FD5-4E60-8488-9C14094514B8}" type="presOf" srcId="{7C7DC46E-0418-4271-97FE-020A2BEDAB8D}" destId="{5F93B7B6-1D2E-4D47-8C32-4B458C39258D}" srcOrd="0" destOrd="0" presId="urn:microsoft.com/office/officeart/2005/8/layout/chevron2"/>
    <dgm:cxn modelId="{D2A13849-1CB6-4D88-A993-BF8103E490C3}" type="presOf" srcId="{359627CB-CF09-4B56-A5FA-394B2988C465}" destId="{B09852CB-A800-4260-8F46-ECF14954E2B9}" srcOrd="0" destOrd="0" presId="urn:microsoft.com/office/officeart/2005/8/layout/chevron2"/>
    <dgm:cxn modelId="{74BFB6E4-589A-4CA1-8312-CF5E2FCF181E}" srcId="{3124B8EA-D83A-440D-8543-FF5B958033FB}" destId="{7C7DC46E-0418-4271-97FE-020A2BEDAB8D}" srcOrd="0" destOrd="0" parTransId="{64EF11E3-6524-4080-B9CE-29647B902A39}" sibTransId="{32C20F9E-163F-4712-95EB-373A2EEA5339}"/>
    <dgm:cxn modelId="{50F3DD1A-BCB1-4383-88DD-9561755F9251}" srcId="{ADF84816-BC16-4172-BD3F-1603CAF206D2}" destId="{0097DDD3-4D52-4A2B-BA62-A3B6A238AFB5}" srcOrd="3" destOrd="0" parTransId="{C51A0E52-1583-4C83-9502-D6BFA83E0B03}" sibTransId="{3062CC38-41B9-4065-BEFA-E041C1642E67}"/>
    <dgm:cxn modelId="{B0E9A956-15AA-40F3-B203-F72306DF1AFF}" type="presOf" srcId="{0097DDD3-4D52-4A2B-BA62-A3B6A238AFB5}" destId="{B09852CB-A800-4260-8F46-ECF14954E2B9}" srcOrd="0" destOrd="3" presId="urn:microsoft.com/office/officeart/2005/8/layout/chevron2"/>
    <dgm:cxn modelId="{76D67AA3-9827-4262-A215-554C3B956CFA}" type="presOf" srcId="{3124B8EA-D83A-440D-8543-FF5B958033FB}" destId="{BA0B9F81-C5C1-4AED-A7E7-EF2DEA51340F}" srcOrd="0" destOrd="0" presId="urn:microsoft.com/office/officeart/2005/8/layout/chevron2"/>
    <dgm:cxn modelId="{457ED55B-EDD2-4575-AF77-D98AA5A7F744}" srcId="{ADF84816-BC16-4172-BD3F-1603CAF206D2}" destId="{3519D621-3E58-42C2-9E8D-D4C7A9A11BF7}" srcOrd="2" destOrd="0" parTransId="{781628EB-82E6-4514-A96A-7AEC06751D55}" sibTransId="{CF5915DB-F1AA-4922-88DF-6369F67C9BA6}"/>
    <dgm:cxn modelId="{561BA5B8-5619-48FA-B43D-272817C3AFDA}" type="presOf" srcId="{E7A5C129-2F2F-40D6-9920-35DCAA9C9074}" destId="{660B39BA-9EC9-4ABD-9F0A-F5E3E3CA9CC8}" srcOrd="0" destOrd="0" presId="urn:microsoft.com/office/officeart/2005/8/layout/chevron2"/>
    <dgm:cxn modelId="{6C6000BC-A8EA-4D43-886D-1955474CBB65}" srcId="{1E95EA2B-26C1-4480-AC0B-9D3F48C2227E}" destId="{3E2440E5-F7F7-400C-A60C-4BEA690FF262}" srcOrd="0" destOrd="0" parTransId="{15939EBE-305D-4ABD-898E-D2E803499E73}" sibTransId="{06441358-6003-42A3-BC8E-317669BB7C96}"/>
    <dgm:cxn modelId="{0783D6BA-9BAF-41D6-85FF-C7CFA872F760}" srcId="{ADF84816-BC16-4172-BD3F-1603CAF206D2}" destId="{359627CB-CF09-4B56-A5FA-394B2988C465}" srcOrd="0" destOrd="0" parTransId="{8DDAAF72-E36B-47FC-93C1-D65106774024}" sibTransId="{EC4DE83A-EC03-43F0-931D-C7966F0E4457}"/>
    <dgm:cxn modelId="{5A819223-237D-4918-B7BB-B05C8FA5D523}" type="presOf" srcId="{ADF84816-BC16-4172-BD3F-1603CAF206D2}" destId="{D780FA0B-CCA6-4981-8B45-61F582CE0F4B}" srcOrd="0" destOrd="0" presId="urn:microsoft.com/office/officeart/2005/8/layout/chevron2"/>
    <dgm:cxn modelId="{6BF6EA37-D367-45BD-8D25-8E15B6311DA0}" type="presOf" srcId="{3519D621-3E58-42C2-9E8D-D4C7A9A11BF7}" destId="{B09852CB-A800-4260-8F46-ECF14954E2B9}" srcOrd="0" destOrd="2" presId="urn:microsoft.com/office/officeart/2005/8/layout/chevron2"/>
    <dgm:cxn modelId="{16DE5144-1C5A-426A-96E5-C43CB28BDFB5}" type="presOf" srcId="{3E2440E5-F7F7-400C-A60C-4BEA690FF262}" destId="{773347A9-04E0-4C77-9FFB-419CEEF0165F}" srcOrd="0" destOrd="0" presId="urn:microsoft.com/office/officeart/2005/8/layout/chevron2"/>
    <dgm:cxn modelId="{45180994-1BAE-47FB-B9BD-3B1BF94CF83A}" srcId="{ADF84816-BC16-4172-BD3F-1603CAF206D2}" destId="{AEF0AAC3-EA36-4555-930D-BDAE2F4E9487}" srcOrd="1" destOrd="0" parTransId="{08A0D046-3C1B-41D0-B37C-DBDED8A993A9}" sibTransId="{4F1EF04B-284D-4442-9673-EAAB5997062C}"/>
    <dgm:cxn modelId="{ED37D9EE-DF18-4287-96C3-2A8192EC9845}" type="presOf" srcId="{AEF0AAC3-EA36-4555-930D-BDAE2F4E9487}" destId="{B09852CB-A800-4260-8F46-ECF14954E2B9}" srcOrd="0" destOrd="1" presId="urn:microsoft.com/office/officeart/2005/8/layout/chevron2"/>
    <dgm:cxn modelId="{81ABF226-D2D1-45AF-AF18-960C4D40E536}" srcId="{E7A5C129-2F2F-40D6-9920-35DCAA9C9074}" destId="{ADF84816-BC16-4172-BD3F-1603CAF206D2}" srcOrd="1" destOrd="0" parTransId="{75C9E381-26E3-42AF-836C-DAA70820557A}" sibTransId="{3F15C010-2905-49C8-816C-6117DD5837FF}"/>
    <dgm:cxn modelId="{8679647F-10BE-403C-BAC1-F72E1D7D38C8}" type="presOf" srcId="{1E95EA2B-26C1-4480-AC0B-9D3F48C2227E}" destId="{B0F0F0A9-5B93-4506-B77B-A1F224D29ED5}" srcOrd="0" destOrd="0" presId="urn:microsoft.com/office/officeart/2005/8/layout/chevron2"/>
    <dgm:cxn modelId="{5EAAAEC4-D1BE-42E7-A47B-086F6AB623E3}" srcId="{E7A5C129-2F2F-40D6-9920-35DCAA9C9074}" destId="{3124B8EA-D83A-440D-8543-FF5B958033FB}" srcOrd="2" destOrd="0" parTransId="{C1699E6F-0D5C-4BBB-BA71-A32017C68E6F}" sibTransId="{34BE3356-5381-4F92-9077-CF133AA2753D}"/>
    <dgm:cxn modelId="{683CE085-14D3-4F42-89EE-8D5AFD25B53B}" srcId="{E7A5C129-2F2F-40D6-9920-35DCAA9C9074}" destId="{1E95EA2B-26C1-4480-AC0B-9D3F48C2227E}" srcOrd="0" destOrd="0" parTransId="{50D03F85-1468-4463-84A8-EC81206D4723}" sibTransId="{A0F395CF-1B88-4263-9A46-885586DE623C}"/>
    <dgm:cxn modelId="{973F7BEA-CB68-4095-9DE7-E41C52B936E6}" type="presParOf" srcId="{660B39BA-9EC9-4ABD-9F0A-F5E3E3CA9CC8}" destId="{C2C406A3-CD89-43D2-83BE-F6D96569C1EB}" srcOrd="0" destOrd="0" presId="urn:microsoft.com/office/officeart/2005/8/layout/chevron2"/>
    <dgm:cxn modelId="{7FFF0150-7135-465A-9D1F-22CD2FADAE83}" type="presParOf" srcId="{C2C406A3-CD89-43D2-83BE-F6D96569C1EB}" destId="{B0F0F0A9-5B93-4506-B77B-A1F224D29ED5}" srcOrd="0" destOrd="0" presId="urn:microsoft.com/office/officeart/2005/8/layout/chevron2"/>
    <dgm:cxn modelId="{FF5B7834-D856-4FBF-9E95-1F8B4E5778D0}" type="presParOf" srcId="{C2C406A3-CD89-43D2-83BE-F6D96569C1EB}" destId="{773347A9-04E0-4C77-9FFB-419CEEF0165F}" srcOrd="1" destOrd="0" presId="urn:microsoft.com/office/officeart/2005/8/layout/chevron2"/>
    <dgm:cxn modelId="{BD02793F-75DE-44FE-BE86-8759F51B0A21}" type="presParOf" srcId="{660B39BA-9EC9-4ABD-9F0A-F5E3E3CA9CC8}" destId="{4E82D4E0-B3A6-4C4F-A470-0FFC4542B410}" srcOrd="1" destOrd="0" presId="urn:microsoft.com/office/officeart/2005/8/layout/chevron2"/>
    <dgm:cxn modelId="{D0AAF0DF-549E-4F15-BC86-269E40377A66}" type="presParOf" srcId="{660B39BA-9EC9-4ABD-9F0A-F5E3E3CA9CC8}" destId="{DD1FE488-8712-440B-ABCF-77BC0F1FEEA5}" srcOrd="2" destOrd="0" presId="urn:microsoft.com/office/officeart/2005/8/layout/chevron2"/>
    <dgm:cxn modelId="{0EC57B2F-1650-4305-AF5D-508903DDEEA6}" type="presParOf" srcId="{DD1FE488-8712-440B-ABCF-77BC0F1FEEA5}" destId="{D780FA0B-CCA6-4981-8B45-61F582CE0F4B}" srcOrd="0" destOrd="0" presId="urn:microsoft.com/office/officeart/2005/8/layout/chevron2"/>
    <dgm:cxn modelId="{706347BF-2450-41C0-A4A8-0C4A193970D0}" type="presParOf" srcId="{DD1FE488-8712-440B-ABCF-77BC0F1FEEA5}" destId="{B09852CB-A800-4260-8F46-ECF14954E2B9}" srcOrd="1" destOrd="0" presId="urn:microsoft.com/office/officeart/2005/8/layout/chevron2"/>
    <dgm:cxn modelId="{17A141A0-7916-4795-922F-F895B21AB915}" type="presParOf" srcId="{660B39BA-9EC9-4ABD-9F0A-F5E3E3CA9CC8}" destId="{6821B10E-35CE-40D8-912E-4A1079DD48B1}" srcOrd="3" destOrd="0" presId="urn:microsoft.com/office/officeart/2005/8/layout/chevron2"/>
    <dgm:cxn modelId="{AA26ED5D-FF3A-4B4E-A5F0-9E0BEF2FD6B7}" type="presParOf" srcId="{660B39BA-9EC9-4ABD-9F0A-F5E3E3CA9CC8}" destId="{953B3848-0E32-4F94-AE40-B72B19D4458A}" srcOrd="4" destOrd="0" presId="urn:microsoft.com/office/officeart/2005/8/layout/chevron2"/>
    <dgm:cxn modelId="{9EB063A5-CE85-4C48-A277-C1CF29DE2E7B}" type="presParOf" srcId="{953B3848-0E32-4F94-AE40-B72B19D4458A}" destId="{BA0B9F81-C5C1-4AED-A7E7-EF2DEA51340F}" srcOrd="0" destOrd="0" presId="urn:microsoft.com/office/officeart/2005/8/layout/chevron2"/>
    <dgm:cxn modelId="{EE3275D3-AE51-40C3-B475-5F8417AD31A9}" type="presParOf" srcId="{953B3848-0E32-4F94-AE40-B72B19D4458A}" destId="{5F93B7B6-1D2E-4D47-8C32-4B458C39258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A5C129-2F2F-40D6-9920-35DCAA9C9074}" type="doc">
      <dgm:prSet loTypeId="urn:microsoft.com/office/officeart/2005/8/layout/chevron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59627CB-CF09-4B56-A5FA-394B2988C465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субъекта Российской Федерации в течение двадцати рабочих дней со дня получения отчета утверждает содержащиеся в таком отчете результаты определения кадастровой стоимости путем принятия соответствующего акта об утверждении результатов определения кадастровой стоимости;</a:t>
          </a:r>
        </a:p>
      </dgm:t>
    </dgm:pt>
    <dgm:pt modelId="{8DDAAF72-E36B-47FC-93C1-D65106774024}" type="parTrans" cxnId="{0783D6BA-9BAF-41D6-85FF-C7CFA872F760}">
      <dgm:prSet/>
      <dgm:spPr/>
      <dgm:t>
        <a:bodyPr/>
        <a:lstStyle/>
        <a:p>
          <a:endParaRPr lang="ru-RU"/>
        </a:p>
      </dgm:t>
    </dgm:pt>
    <dgm:pt modelId="{EC4DE83A-EC03-43F0-931D-C7966F0E4457}" type="sibTrans" cxnId="{0783D6BA-9BAF-41D6-85FF-C7CFA872F760}">
      <dgm:prSet/>
      <dgm:spPr/>
      <dgm:t>
        <a:bodyPr/>
        <a:lstStyle/>
        <a:p>
          <a:endParaRPr lang="ru-RU"/>
        </a:p>
      </dgm:t>
    </dgm:pt>
    <dgm:pt modelId="{ADF84816-BC16-4172-BD3F-1603CAF206D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F15C010-2905-49C8-816C-6117DD5837FF}" type="sibTrans" cxnId="{81ABF226-D2D1-45AF-AF18-960C4D40E536}">
      <dgm:prSet/>
      <dgm:spPr/>
      <dgm:t>
        <a:bodyPr/>
        <a:lstStyle/>
        <a:p>
          <a:endParaRPr lang="ru-RU"/>
        </a:p>
      </dgm:t>
    </dgm:pt>
    <dgm:pt modelId="{75C9E381-26E3-42AF-836C-DAA70820557A}" type="parTrans" cxnId="{81ABF226-D2D1-45AF-AF18-960C4D40E536}">
      <dgm:prSet/>
      <dgm:spPr/>
      <dgm:t>
        <a:bodyPr/>
        <a:lstStyle/>
        <a:p>
          <a:endParaRPr lang="ru-RU"/>
        </a:p>
      </dgm:t>
    </dgm:pt>
    <dgm:pt modelId="{1E95EA2B-26C1-4480-AC0B-9D3F48C2227E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A0F395CF-1B88-4263-9A46-885586DE623C}" type="sibTrans" cxnId="{683CE085-14D3-4F42-89EE-8D5AFD25B53B}">
      <dgm:prSet/>
      <dgm:spPr/>
      <dgm:t>
        <a:bodyPr/>
        <a:lstStyle/>
        <a:p>
          <a:endParaRPr lang="ru-RU"/>
        </a:p>
      </dgm:t>
    </dgm:pt>
    <dgm:pt modelId="{50D03F85-1468-4463-84A8-EC81206D4723}" type="parTrans" cxnId="{683CE085-14D3-4F42-89EE-8D5AFD25B53B}">
      <dgm:prSet/>
      <dgm:spPr/>
      <dgm:t>
        <a:bodyPr/>
        <a:lstStyle/>
        <a:p>
          <a:endParaRPr lang="ru-RU"/>
        </a:p>
      </dgm:t>
    </dgm:pt>
    <dgm:pt modelId="{9F3D2C13-083F-494E-8BAC-8649C59F78F7}">
      <dgm:prSet phldrT="[Текст]"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субъекта Российской Федерации в течение тридцати рабочих дней со дня принятия акта об утверждении результатов определения кадастровой стоимости обеспечивает его официальное опубликование и информирование о его принятии, а также о порядке рассмотрения заявлений об исправлении ошибок, допущенных при определении кадастровой стоимости.</a:t>
          </a:r>
        </a:p>
      </dgm:t>
    </dgm:pt>
    <dgm:pt modelId="{754484D7-11C8-4FA7-90E5-E740EDC5610F}" type="parTrans" cxnId="{59DD01EA-B6AB-4969-B789-966CB8D589C0}">
      <dgm:prSet/>
      <dgm:spPr/>
      <dgm:t>
        <a:bodyPr/>
        <a:lstStyle/>
        <a:p>
          <a:endParaRPr lang="ru-RU"/>
        </a:p>
      </dgm:t>
    </dgm:pt>
    <dgm:pt modelId="{68AB3F15-9B57-4AAA-8D51-BEAB15B1FB39}" type="sibTrans" cxnId="{59DD01EA-B6AB-4969-B789-966CB8D589C0}">
      <dgm:prSet/>
      <dgm:spPr/>
      <dgm:t>
        <a:bodyPr/>
        <a:lstStyle/>
        <a:p>
          <a:endParaRPr lang="ru-RU"/>
        </a:p>
      </dgm:t>
    </dgm:pt>
    <dgm:pt modelId="{B38CCF33-0049-4E28-8324-A278C5DD267C}">
      <dgm:prSet custT="1"/>
      <dgm:spPr/>
      <dgm:t>
        <a:bodyPr/>
        <a:lstStyle/>
        <a:p>
          <a:pPr algn="just"/>
          <a:r>
            <a:rPr lang="ru-RU" sz="1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Органы местного самоуправления поселений, муниципальных районов, городских округов, муниципальных округов в течение десяти рабочих дней со дня поступления от уполномоченного органа субъекта Российской Федерации информации обеспечивают информирование о принятии акта об утверждении результатов определения кадастровой стоимости, о порядке рассмотрения заявлений об исправлении ошибок, допущенных при определении кадастровой стоимости, путем размещения соответствующей информации на своих официальных сайтах в информационно-телекоммуникационной сети "Интернет" (при их наличии), опубликования соответствующей информации в печатных средствах массовой информации, а также размещения извещения на своих информационных щитах.</a:t>
          </a:r>
        </a:p>
      </dgm:t>
    </dgm:pt>
    <dgm:pt modelId="{C81E5B48-343A-48ED-BD6A-E41253CA43A2}" type="parTrans" cxnId="{097F1D85-17D5-4197-A4AF-8250F20751BD}">
      <dgm:prSet/>
      <dgm:spPr/>
      <dgm:t>
        <a:bodyPr/>
        <a:lstStyle/>
        <a:p>
          <a:endParaRPr lang="ru-RU"/>
        </a:p>
      </dgm:t>
    </dgm:pt>
    <dgm:pt modelId="{99005C4C-65DE-44DC-A636-2FF1ED46563C}" type="sibTrans" cxnId="{097F1D85-17D5-4197-A4AF-8250F20751BD}">
      <dgm:prSet/>
      <dgm:spPr/>
      <dgm:t>
        <a:bodyPr/>
        <a:lstStyle/>
        <a:p>
          <a:endParaRPr lang="ru-RU"/>
        </a:p>
      </dgm:t>
    </dgm:pt>
    <dgm:pt modelId="{660B39BA-9EC9-4ABD-9F0A-F5E3E3CA9CC8}" type="pres">
      <dgm:prSet presAssocID="{E7A5C129-2F2F-40D6-9920-35DCAA9C9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C406A3-CD89-43D2-83BE-F6D96569C1EB}" type="pres">
      <dgm:prSet presAssocID="{1E95EA2B-26C1-4480-AC0B-9D3F48C2227E}" presName="composite" presStyleCnt="0"/>
      <dgm:spPr/>
    </dgm:pt>
    <dgm:pt modelId="{B0F0F0A9-5B93-4506-B77B-A1F224D29ED5}" type="pres">
      <dgm:prSet presAssocID="{1E95EA2B-26C1-4480-AC0B-9D3F48C2227E}" presName="parentText" presStyleLbl="alignNode1" presStyleIdx="0" presStyleCnt="2" custScaleX="93767" custScaleY="95074" custLinFactNeighborX="-410" custLinFactNeighborY="876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347A9-04E0-4C77-9FFB-419CEEF0165F}" type="pres">
      <dgm:prSet presAssocID="{1E95EA2B-26C1-4480-AC0B-9D3F48C2227E}" presName="descendantText" presStyleLbl="alignAcc1" presStyleIdx="0" presStyleCnt="2" custScaleX="101756" custScaleY="177163" custLinFactY="65215" custLinFactNeighborX="30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2D4E0-B3A6-4C4F-A470-0FFC4542B410}" type="pres">
      <dgm:prSet presAssocID="{A0F395CF-1B88-4263-9A46-885586DE623C}" presName="sp" presStyleCnt="0"/>
      <dgm:spPr/>
    </dgm:pt>
    <dgm:pt modelId="{DD1FE488-8712-440B-ABCF-77BC0F1FEEA5}" type="pres">
      <dgm:prSet presAssocID="{ADF84816-BC16-4172-BD3F-1603CAF206D2}" presName="composite" presStyleCnt="0"/>
      <dgm:spPr/>
    </dgm:pt>
    <dgm:pt modelId="{D780FA0B-CCA6-4981-8B45-61F582CE0F4B}" type="pres">
      <dgm:prSet presAssocID="{ADF84816-BC16-4172-BD3F-1603CAF206D2}" presName="parentText" presStyleLbl="alignNode1" presStyleIdx="1" presStyleCnt="2" custScaleX="91864" custScaleY="102796" custLinFactY="-40873" custLinFactNeighborX="210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852CB-A800-4260-8F46-ECF14954E2B9}" type="pres">
      <dgm:prSet presAssocID="{ADF84816-BC16-4172-BD3F-1603CAF206D2}" presName="descendantText" presStyleLbl="alignAcc1" presStyleIdx="1" presStyleCnt="2" custScaleX="101362" custScaleY="162070" custLinFactY="-90816" custLinFactNeighborX="-22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7F1D85-17D5-4197-A4AF-8250F20751BD}" srcId="{1E95EA2B-26C1-4480-AC0B-9D3F48C2227E}" destId="{B38CCF33-0049-4E28-8324-A278C5DD267C}" srcOrd="0" destOrd="0" parTransId="{C81E5B48-343A-48ED-BD6A-E41253CA43A2}" sibTransId="{99005C4C-65DE-44DC-A636-2FF1ED46563C}"/>
    <dgm:cxn modelId="{0783D6BA-9BAF-41D6-85FF-C7CFA872F760}" srcId="{ADF84816-BC16-4172-BD3F-1603CAF206D2}" destId="{359627CB-CF09-4B56-A5FA-394B2988C465}" srcOrd="0" destOrd="0" parTransId="{8DDAAF72-E36B-47FC-93C1-D65106774024}" sibTransId="{EC4DE83A-EC03-43F0-931D-C7966F0E4457}"/>
    <dgm:cxn modelId="{5A819223-237D-4918-B7BB-B05C8FA5D523}" type="presOf" srcId="{ADF84816-BC16-4172-BD3F-1603CAF206D2}" destId="{D780FA0B-CCA6-4981-8B45-61F582CE0F4B}" srcOrd="0" destOrd="0" presId="urn:microsoft.com/office/officeart/2005/8/layout/chevron2"/>
    <dgm:cxn modelId="{683CE085-14D3-4F42-89EE-8D5AFD25B53B}" srcId="{E7A5C129-2F2F-40D6-9920-35DCAA9C9074}" destId="{1E95EA2B-26C1-4480-AC0B-9D3F48C2227E}" srcOrd="0" destOrd="0" parTransId="{50D03F85-1468-4463-84A8-EC81206D4723}" sibTransId="{A0F395CF-1B88-4263-9A46-885586DE623C}"/>
    <dgm:cxn modelId="{D2A13849-1CB6-4D88-A993-BF8103E490C3}" type="presOf" srcId="{359627CB-CF09-4B56-A5FA-394B2988C465}" destId="{B09852CB-A800-4260-8F46-ECF14954E2B9}" srcOrd="0" destOrd="0" presId="urn:microsoft.com/office/officeart/2005/8/layout/chevron2"/>
    <dgm:cxn modelId="{561BA5B8-5619-48FA-B43D-272817C3AFDA}" type="presOf" srcId="{E7A5C129-2F2F-40D6-9920-35DCAA9C9074}" destId="{660B39BA-9EC9-4ABD-9F0A-F5E3E3CA9CC8}" srcOrd="0" destOrd="0" presId="urn:microsoft.com/office/officeart/2005/8/layout/chevron2"/>
    <dgm:cxn modelId="{B152E354-B81A-48E5-96C7-F17619E6BA1A}" type="presOf" srcId="{9F3D2C13-083F-494E-8BAC-8649C59F78F7}" destId="{B09852CB-A800-4260-8F46-ECF14954E2B9}" srcOrd="0" destOrd="1" presId="urn:microsoft.com/office/officeart/2005/8/layout/chevron2"/>
    <dgm:cxn modelId="{59DD01EA-B6AB-4969-B789-966CB8D589C0}" srcId="{ADF84816-BC16-4172-BD3F-1603CAF206D2}" destId="{9F3D2C13-083F-494E-8BAC-8649C59F78F7}" srcOrd="1" destOrd="0" parTransId="{754484D7-11C8-4FA7-90E5-E740EDC5610F}" sibTransId="{68AB3F15-9B57-4AAA-8D51-BEAB15B1FB39}"/>
    <dgm:cxn modelId="{E91C61FE-5698-4917-873F-B576894BEBBB}" type="presOf" srcId="{B38CCF33-0049-4E28-8324-A278C5DD267C}" destId="{773347A9-04E0-4C77-9FFB-419CEEF0165F}" srcOrd="0" destOrd="0" presId="urn:microsoft.com/office/officeart/2005/8/layout/chevron2"/>
    <dgm:cxn modelId="{8679647F-10BE-403C-BAC1-F72E1D7D38C8}" type="presOf" srcId="{1E95EA2B-26C1-4480-AC0B-9D3F48C2227E}" destId="{B0F0F0A9-5B93-4506-B77B-A1F224D29ED5}" srcOrd="0" destOrd="0" presId="urn:microsoft.com/office/officeart/2005/8/layout/chevron2"/>
    <dgm:cxn modelId="{81ABF226-D2D1-45AF-AF18-960C4D40E536}" srcId="{E7A5C129-2F2F-40D6-9920-35DCAA9C9074}" destId="{ADF84816-BC16-4172-BD3F-1603CAF206D2}" srcOrd="1" destOrd="0" parTransId="{75C9E381-26E3-42AF-836C-DAA70820557A}" sibTransId="{3F15C010-2905-49C8-816C-6117DD5837FF}"/>
    <dgm:cxn modelId="{973F7BEA-CB68-4095-9DE7-E41C52B936E6}" type="presParOf" srcId="{660B39BA-9EC9-4ABD-9F0A-F5E3E3CA9CC8}" destId="{C2C406A3-CD89-43D2-83BE-F6D96569C1EB}" srcOrd="0" destOrd="0" presId="urn:microsoft.com/office/officeart/2005/8/layout/chevron2"/>
    <dgm:cxn modelId="{7FFF0150-7135-465A-9D1F-22CD2FADAE83}" type="presParOf" srcId="{C2C406A3-CD89-43D2-83BE-F6D96569C1EB}" destId="{B0F0F0A9-5B93-4506-B77B-A1F224D29ED5}" srcOrd="0" destOrd="0" presId="urn:microsoft.com/office/officeart/2005/8/layout/chevron2"/>
    <dgm:cxn modelId="{FF5B7834-D856-4FBF-9E95-1F8B4E5778D0}" type="presParOf" srcId="{C2C406A3-CD89-43D2-83BE-F6D96569C1EB}" destId="{773347A9-04E0-4C77-9FFB-419CEEF0165F}" srcOrd="1" destOrd="0" presId="urn:microsoft.com/office/officeart/2005/8/layout/chevron2"/>
    <dgm:cxn modelId="{BD02793F-75DE-44FE-BE86-8759F51B0A21}" type="presParOf" srcId="{660B39BA-9EC9-4ABD-9F0A-F5E3E3CA9CC8}" destId="{4E82D4E0-B3A6-4C4F-A470-0FFC4542B410}" srcOrd="1" destOrd="0" presId="urn:microsoft.com/office/officeart/2005/8/layout/chevron2"/>
    <dgm:cxn modelId="{D0AAF0DF-549E-4F15-BC86-269E40377A66}" type="presParOf" srcId="{660B39BA-9EC9-4ABD-9F0A-F5E3E3CA9CC8}" destId="{DD1FE488-8712-440B-ABCF-77BC0F1FEEA5}" srcOrd="2" destOrd="0" presId="urn:microsoft.com/office/officeart/2005/8/layout/chevron2"/>
    <dgm:cxn modelId="{0EC57B2F-1650-4305-AF5D-508903DDEEA6}" type="presParOf" srcId="{DD1FE488-8712-440B-ABCF-77BC0F1FEEA5}" destId="{D780FA0B-CCA6-4981-8B45-61F582CE0F4B}" srcOrd="0" destOrd="0" presId="urn:microsoft.com/office/officeart/2005/8/layout/chevron2"/>
    <dgm:cxn modelId="{706347BF-2450-41C0-A4A8-0C4A193970D0}" type="presParOf" srcId="{DD1FE488-8712-440B-ABCF-77BC0F1FEEA5}" destId="{B09852CB-A800-4260-8F46-ECF14954E2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07538-2A6B-48AA-A022-8A8941F4A9A8}">
      <dsp:nvSpPr>
        <dsp:cNvPr id="0" name=""/>
        <dsp:cNvSpPr/>
      </dsp:nvSpPr>
      <dsp:spPr>
        <a:xfrm>
          <a:off x="0" y="2700399"/>
          <a:ext cx="3213815" cy="32762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6867" tIns="12700" rIns="176867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При проведении государственной кадастровой оценки объектов недвижимости не учитываются индивидуальные характеристики каждого объекта оценки. </a:t>
          </a:r>
        </a:p>
      </dsp:txBody>
      <dsp:txXfrm>
        <a:off x="470652" y="3180196"/>
        <a:ext cx="2272511" cy="2316666"/>
      </dsp:txXfrm>
    </dsp:sp>
    <dsp:sp modelId="{AE8B094D-A07A-4D4C-AEFA-21F5CB595D3F}">
      <dsp:nvSpPr>
        <dsp:cNvPr id="0" name=""/>
        <dsp:cNvSpPr/>
      </dsp:nvSpPr>
      <dsp:spPr>
        <a:xfrm>
          <a:off x="2571726" y="2736297"/>
          <a:ext cx="3213815" cy="32044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6867" tIns="12700" rIns="176867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Существенным критерием при определении кадастровой стоимости недвижимости является год постройки, материал стен здания или сооружения, этажность, площадь, место расположения.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 На практике, эти сведения не всегда точны, бывают противоречия. </a:t>
          </a:r>
        </a:p>
      </dsp:txBody>
      <dsp:txXfrm>
        <a:off x="3042378" y="3205580"/>
        <a:ext cx="2272511" cy="2265897"/>
      </dsp:txXfrm>
    </dsp:sp>
    <dsp:sp modelId="{EA4CF11D-9CB0-48A5-8E56-F7970A056724}">
      <dsp:nvSpPr>
        <dsp:cNvPr id="0" name=""/>
        <dsp:cNvSpPr/>
      </dsp:nvSpPr>
      <dsp:spPr>
        <a:xfrm>
          <a:off x="5149456" y="2804800"/>
          <a:ext cx="3213815" cy="32138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6867" tIns="12700" rIns="176867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Перечень объектов недвижимости, подлежащих государственной кадастровой оценке, формируется подведомственным органом регистрации прав федеральным государственным бюджетным учреждением на основании сведений Единого государственного реестра недвижимости (далее — ЕГРН).</a:t>
          </a:r>
        </a:p>
      </dsp:txBody>
      <dsp:txXfrm>
        <a:off x="5620108" y="3275452"/>
        <a:ext cx="2272511" cy="22725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C7A14-6FEF-4CD9-9F09-079C35546BA2}">
      <dsp:nvSpPr>
        <dsp:cNvPr id="0" name=""/>
        <dsp:cNvSpPr/>
      </dsp:nvSpPr>
      <dsp:spPr>
        <a:xfrm>
          <a:off x="4356484" y="1295689"/>
          <a:ext cx="3410516" cy="201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33"/>
              </a:lnTo>
              <a:lnTo>
                <a:pt x="3410516" y="98533"/>
              </a:lnTo>
              <a:lnTo>
                <a:pt x="3410516" y="20113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BE2482-5B77-4183-A566-83016AC38CF3}">
      <dsp:nvSpPr>
        <dsp:cNvPr id="0" name=""/>
        <dsp:cNvSpPr/>
      </dsp:nvSpPr>
      <dsp:spPr>
        <a:xfrm>
          <a:off x="4356484" y="1295689"/>
          <a:ext cx="1749587" cy="201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33"/>
              </a:lnTo>
              <a:lnTo>
                <a:pt x="1749587" y="98533"/>
              </a:lnTo>
              <a:lnTo>
                <a:pt x="1749587" y="20113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D7188-ED23-4822-8BE2-43F708294AF5}">
      <dsp:nvSpPr>
        <dsp:cNvPr id="0" name=""/>
        <dsp:cNvSpPr/>
      </dsp:nvSpPr>
      <dsp:spPr>
        <a:xfrm>
          <a:off x="4295002" y="1295689"/>
          <a:ext cx="91440" cy="201137"/>
        </a:xfrm>
        <a:custGeom>
          <a:avLst/>
          <a:gdLst/>
          <a:ahLst/>
          <a:cxnLst/>
          <a:rect l="0" t="0" r="0" b="0"/>
          <a:pathLst>
            <a:path>
              <a:moveTo>
                <a:pt x="61481" y="0"/>
              </a:moveTo>
              <a:lnTo>
                <a:pt x="61481" y="98533"/>
              </a:lnTo>
              <a:lnTo>
                <a:pt x="45720" y="98533"/>
              </a:lnTo>
              <a:lnTo>
                <a:pt x="45720" y="20113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D755E-F5B8-45F7-8607-63B4F94B14A4}">
      <dsp:nvSpPr>
        <dsp:cNvPr id="0" name=""/>
        <dsp:cNvSpPr/>
      </dsp:nvSpPr>
      <dsp:spPr>
        <a:xfrm>
          <a:off x="2517210" y="1295689"/>
          <a:ext cx="1839273" cy="201137"/>
        </a:xfrm>
        <a:custGeom>
          <a:avLst/>
          <a:gdLst/>
          <a:ahLst/>
          <a:cxnLst/>
          <a:rect l="0" t="0" r="0" b="0"/>
          <a:pathLst>
            <a:path>
              <a:moveTo>
                <a:pt x="1839273" y="0"/>
              </a:moveTo>
              <a:lnTo>
                <a:pt x="1839273" y="98533"/>
              </a:lnTo>
              <a:lnTo>
                <a:pt x="0" y="98533"/>
              </a:lnTo>
              <a:lnTo>
                <a:pt x="0" y="20113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CC9AB-AF69-4440-B76E-EE9E09D6CE17}">
      <dsp:nvSpPr>
        <dsp:cNvPr id="0" name=""/>
        <dsp:cNvSpPr/>
      </dsp:nvSpPr>
      <dsp:spPr>
        <a:xfrm>
          <a:off x="789476" y="1295689"/>
          <a:ext cx="3567007" cy="201137"/>
        </a:xfrm>
        <a:custGeom>
          <a:avLst/>
          <a:gdLst/>
          <a:ahLst/>
          <a:cxnLst/>
          <a:rect l="0" t="0" r="0" b="0"/>
          <a:pathLst>
            <a:path>
              <a:moveTo>
                <a:pt x="3567007" y="0"/>
              </a:moveTo>
              <a:lnTo>
                <a:pt x="3567007" y="98533"/>
              </a:lnTo>
              <a:lnTo>
                <a:pt x="0" y="98533"/>
              </a:lnTo>
              <a:lnTo>
                <a:pt x="0" y="20113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5E764-33EA-46FC-960C-2B63B2FAF166}">
      <dsp:nvSpPr>
        <dsp:cNvPr id="0" name=""/>
        <dsp:cNvSpPr/>
      </dsp:nvSpPr>
      <dsp:spPr>
        <a:xfrm>
          <a:off x="3456381" y="1"/>
          <a:ext cx="1800205" cy="129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Оценке в 2021 году подлежат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547 575 ОКС</a:t>
          </a:r>
        </a:p>
      </dsp:txBody>
      <dsp:txXfrm>
        <a:off x="3456381" y="1"/>
        <a:ext cx="1800205" cy="1295688"/>
      </dsp:txXfrm>
    </dsp:sp>
    <dsp:sp modelId="{0CCB3115-B8BA-4308-847D-8CCD92AE1B35}">
      <dsp:nvSpPr>
        <dsp:cNvPr id="0" name=""/>
        <dsp:cNvSpPr/>
      </dsp:nvSpPr>
      <dsp:spPr>
        <a:xfrm>
          <a:off x="0" y="1496827"/>
          <a:ext cx="1578952" cy="9473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Здания</a:t>
          </a:r>
        </a:p>
      </dsp:txBody>
      <dsp:txXfrm>
        <a:off x="0" y="1496827"/>
        <a:ext cx="1578952" cy="947373"/>
      </dsp:txXfrm>
    </dsp:sp>
    <dsp:sp modelId="{9D36DFFF-4CDB-4569-BA10-5FA1B2764332}">
      <dsp:nvSpPr>
        <dsp:cNvPr id="0" name=""/>
        <dsp:cNvSpPr/>
      </dsp:nvSpPr>
      <dsp:spPr>
        <a:xfrm>
          <a:off x="1728193" y="1496827"/>
          <a:ext cx="1578034" cy="946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Помещения</a:t>
          </a:r>
        </a:p>
      </dsp:txBody>
      <dsp:txXfrm>
        <a:off x="1728193" y="1496827"/>
        <a:ext cx="1578034" cy="946821"/>
      </dsp:txXfrm>
    </dsp:sp>
    <dsp:sp modelId="{3D2101B5-7D3D-4DFD-83FC-F503BF5233A9}">
      <dsp:nvSpPr>
        <dsp:cNvPr id="0" name=""/>
        <dsp:cNvSpPr/>
      </dsp:nvSpPr>
      <dsp:spPr>
        <a:xfrm>
          <a:off x="3551890" y="1496827"/>
          <a:ext cx="1577663" cy="946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Машино-места</a:t>
          </a:r>
        </a:p>
      </dsp:txBody>
      <dsp:txXfrm>
        <a:off x="3551890" y="1496827"/>
        <a:ext cx="1577663" cy="946821"/>
      </dsp:txXfrm>
    </dsp:sp>
    <dsp:sp modelId="{11867883-4092-4E4B-840A-0AD419575362}">
      <dsp:nvSpPr>
        <dsp:cNvPr id="0" name=""/>
        <dsp:cNvSpPr/>
      </dsp:nvSpPr>
      <dsp:spPr>
        <a:xfrm>
          <a:off x="5316692" y="1496827"/>
          <a:ext cx="1578757" cy="9472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Объекты незавершенного строительства</a:t>
          </a:r>
        </a:p>
      </dsp:txBody>
      <dsp:txXfrm>
        <a:off x="5316692" y="1496827"/>
        <a:ext cx="1578757" cy="947256"/>
      </dsp:txXfrm>
    </dsp:sp>
    <dsp:sp modelId="{FC3C5AE8-DD57-4143-905A-CF683D1C8141}">
      <dsp:nvSpPr>
        <dsp:cNvPr id="0" name=""/>
        <dsp:cNvSpPr/>
      </dsp:nvSpPr>
      <dsp:spPr>
        <a:xfrm>
          <a:off x="6978168" y="1496827"/>
          <a:ext cx="1577663" cy="9472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Сооружения</a:t>
          </a:r>
        </a:p>
      </dsp:txBody>
      <dsp:txXfrm>
        <a:off x="6978168" y="1496827"/>
        <a:ext cx="1577663" cy="9472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0F0A9-5B93-4506-B77B-A1F224D29ED5}">
      <dsp:nvSpPr>
        <dsp:cNvPr id="0" name=""/>
        <dsp:cNvSpPr/>
      </dsp:nvSpPr>
      <dsp:spPr>
        <a:xfrm rot="5400000">
          <a:off x="-183735" y="181771"/>
          <a:ext cx="1211812" cy="8482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-1963" y="424133"/>
        <a:ext cx="848268" cy="363544"/>
      </dsp:txXfrm>
    </dsp:sp>
    <dsp:sp modelId="{773347A9-04E0-4C77-9FFB-419CEEF0165F}">
      <dsp:nvSpPr>
        <dsp:cNvPr id="0" name=""/>
        <dsp:cNvSpPr/>
      </dsp:nvSpPr>
      <dsp:spPr>
        <a:xfrm rot="5400000">
          <a:off x="4200231" y="-3352979"/>
          <a:ext cx="787677" cy="7502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Зайти на сайт Росреестра в раздел «Справочная информация по объектам недвижимости в режиме </a:t>
          </a:r>
          <a:r>
            <a:rPr lang="ru-RU" sz="1600" kern="1200" dirty="0" err="1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online</a:t>
          </a: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» или на «Публичную кадастровую карту» и найти по адресу либо по кадастровому номеру свой объект недвижимости</a:t>
          </a:r>
        </a:p>
      </dsp:txBody>
      <dsp:txXfrm rot="-5400000">
        <a:off x="842657" y="43046"/>
        <a:ext cx="7464375" cy="710775"/>
      </dsp:txXfrm>
    </dsp:sp>
    <dsp:sp modelId="{D780FA0B-CCA6-4981-8B45-61F582CE0F4B}">
      <dsp:nvSpPr>
        <dsp:cNvPr id="0" name=""/>
        <dsp:cNvSpPr/>
      </dsp:nvSpPr>
      <dsp:spPr>
        <a:xfrm rot="5400000">
          <a:off x="-183735" y="1196014"/>
          <a:ext cx="1211812" cy="8482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-1963" y="1438376"/>
        <a:ext cx="848268" cy="363544"/>
      </dsp:txXfrm>
    </dsp:sp>
    <dsp:sp modelId="{B09852CB-A800-4260-8F46-ECF14954E2B9}">
      <dsp:nvSpPr>
        <dsp:cNvPr id="0" name=""/>
        <dsp:cNvSpPr/>
      </dsp:nvSpPr>
      <dsp:spPr>
        <a:xfrm rot="5400000">
          <a:off x="4200231" y="-2274173"/>
          <a:ext cx="787677" cy="7502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Сверить фактические данные о характеристиках объектов недвижимости с учетными данными, содержащимися в ЕГРН</a:t>
          </a:r>
          <a:endParaRPr lang="ru-RU" sz="1600" kern="1200" dirty="0">
            <a:solidFill>
              <a:srgbClr val="0070C0"/>
            </a:solidFill>
          </a:endParaRPr>
        </a:p>
      </dsp:txBody>
      <dsp:txXfrm rot="-5400000">
        <a:off x="842657" y="1121852"/>
        <a:ext cx="7464375" cy="710775"/>
      </dsp:txXfrm>
    </dsp:sp>
    <dsp:sp modelId="{BA0B9F81-C5C1-4AED-A7E7-EF2DEA51340F}">
      <dsp:nvSpPr>
        <dsp:cNvPr id="0" name=""/>
        <dsp:cNvSpPr/>
      </dsp:nvSpPr>
      <dsp:spPr>
        <a:xfrm rot="5400000">
          <a:off x="-230135" y="2388536"/>
          <a:ext cx="1304867" cy="8482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-5400000">
        <a:off x="-1835" y="2584370"/>
        <a:ext cx="848268" cy="456599"/>
      </dsp:txXfrm>
    </dsp:sp>
    <dsp:sp modelId="{5F93B7B6-1D2E-4D47-8C32-4B458C39258D}">
      <dsp:nvSpPr>
        <dsp:cNvPr id="0" name=""/>
        <dsp:cNvSpPr/>
      </dsp:nvSpPr>
      <dsp:spPr>
        <a:xfrm rot="5400000">
          <a:off x="3943790" y="-1079294"/>
          <a:ext cx="1311783" cy="7502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В случае  несовпадения данных необходимо обратиться в Управление </a:t>
          </a:r>
          <a:r>
            <a:rPr lang="ru-RU" sz="1600" kern="1200" dirty="0" err="1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Росреестра</a:t>
          </a: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 по Республике Бурятия с документами, предусмотренными Федеральным законом от 13.07.2015 № 218-ФЗ «О государственной регистрации недвижимости»  для внесения соответствующих изменений в характеристики объекта недвижимости, содержащиеся в ЕГРН</a:t>
          </a:r>
          <a:endParaRPr lang="ru-RU" sz="1600" kern="1200" dirty="0">
            <a:solidFill>
              <a:srgbClr val="0070C0"/>
            </a:solidFill>
          </a:endParaRPr>
        </a:p>
      </dsp:txBody>
      <dsp:txXfrm rot="-5400000">
        <a:off x="848269" y="2080263"/>
        <a:ext cx="7438790" cy="1183711"/>
      </dsp:txXfrm>
    </dsp:sp>
    <dsp:sp modelId="{9A70A62B-702A-4F72-8690-4F93465A3A3F}">
      <dsp:nvSpPr>
        <dsp:cNvPr id="0" name=""/>
        <dsp:cNvSpPr/>
      </dsp:nvSpPr>
      <dsp:spPr>
        <a:xfrm rot="5400000">
          <a:off x="-228659" y="3755225"/>
          <a:ext cx="1324377" cy="870713"/>
        </a:xfrm>
        <a:prstGeom prst="chevron">
          <a:avLst/>
        </a:prstGeom>
        <a:solidFill>
          <a:schemeClr val="accent1"/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-5400000">
        <a:off x="-1826" y="3963750"/>
        <a:ext cx="870713" cy="453664"/>
      </dsp:txXfrm>
    </dsp:sp>
    <dsp:sp modelId="{63A23595-BFE0-46D7-9BD3-4B67FF8571B1}">
      <dsp:nvSpPr>
        <dsp:cNvPr id="0" name=""/>
        <dsp:cNvSpPr/>
      </dsp:nvSpPr>
      <dsp:spPr>
        <a:xfrm rot="5400000">
          <a:off x="4153154" y="250320"/>
          <a:ext cx="904277" cy="7502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После внесения в ЕГРН сведений об объекте недвижимости, влекущих за собой изменение его кадастровой стоимости, орган регистрации прав направляет в ГБУ РБ «ЦГКО» информацию о таких сведениях для определения кадастровой стоимости объекта недвижимости</a:t>
          </a:r>
        </a:p>
      </dsp:txBody>
      <dsp:txXfrm rot="-5400000">
        <a:off x="853880" y="3593738"/>
        <a:ext cx="7458683" cy="8159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0F0A9-5B93-4506-B77B-A1F224D29ED5}">
      <dsp:nvSpPr>
        <dsp:cNvPr id="0" name=""/>
        <dsp:cNvSpPr/>
      </dsp:nvSpPr>
      <dsp:spPr>
        <a:xfrm rot="5400000">
          <a:off x="94873" y="-90659"/>
          <a:ext cx="978410" cy="116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700" kern="1200" dirty="0"/>
        </a:p>
      </dsp:txBody>
      <dsp:txXfrm rot="-5400000">
        <a:off x="0" y="4214"/>
        <a:ext cx="1168157" cy="978410"/>
      </dsp:txXfrm>
    </dsp:sp>
    <dsp:sp modelId="{773347A9-04E0-4C77-9FFB-419CEEF0165F}">
      <dsp:nvSpPr>
        <dsp:cNvPr id="0" name=""/>
        <dsp:cNvSpPr/>
      </dsp:nvSpPr>
      <dsp:spPr>
        <a:xfrm rot="5400000">
          <a:off x="4337779" y="-3203024"/>
          <a:ext cx="810291" cy="7216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Правообладатели объектов недвижимости вправе предоставить бюджетному учреждению декларации о характеристиках соответствующих объектов недвижимости не позднее 01 января года, предшествующего году проведения ГКО;</a:t>
          </a:r>
          <a:endParaRPr lang="ru-RU" sz="1450" kern="1200" dirty="0">
            <a:solidFill>
              <a:srgbClr val="0070C0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14300" lvl="1" indent="-114300" algn="just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Бюджетным учреждением РБ декларации принимаются на постоянной основе.</a:t>
          </a:r>
        </a:p>
      </dsp:txBody>
      <dsp:txXfrm rot="-5400000">
        <a:off x="1134756" y="39554"/>
        <a:ext cx="7176784" cy="731181"/>
      </dsp:txXfrm>
    </dsp:sp>
    <dsp:sp modelId="{D780FA0B-CCA6-4981-8B45-61F582CE0F4B}">
      <dsp:nvSpPr>
        <dsp:cNvPr id="0" name=""/>
        <dsp:cNvSpPr/>
      </dsp:nvSpPr>
      <dsp:spPr>
        <a:xfrm rot="5400000">
          <a:off x="-207423" y="1154870"/>
          <a:ext cx="1639138" cy="1224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-5400000">
        <a:off x="1" y="1559593"/>
        <a:ext cx="1224291" cy="414847"/>
      </dsp:txXfrm>
    </dsp:sp>
    <dsp:sp modelId="{B09852CB-A800-4260-8F46-ECF14954E2B9}">
      <dsp:nvSpPr>
        <dsp:cNvPr id="0" name=""/>
        <dsp:cNvSpPr/>
      </dsp:nvSpPr>
      <dsp:spPr>
        <a:xfrm rot="5400000">
          <a:off x="3918913" y="-1844901"/>
          <a:ext cx="1619028" cy="71664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just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 декларации прилагаются:</a:t>
          </a:r>
        </a:p>
        <a:p>
          <a:pPr marL="114300" lvl="1" indent="-114300" algn="just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документы, указание на которые содержится в декларации, в том числе подтверждающих значения (описания) декларируемых характеристик;</a:t>
          </a:r>
        </a:p>
        <a:p>
          <a:pPr marL="114300" lvl="1" indent="-114300" algn="just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правоустанавливающие документе, подтверждающие права заявителя на объект недвижимости;</a:t>
          </a:r>
        </a:p>
        <a:p>
          <a:pPr marL="114300" lvl="1" indent="-114300" algn="just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5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доверенности или иного подтверждающего полномочия представителя заявителя документа, удостоверенных в соответствии с законодательством Российской Федерации.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5211" y="1007835"/>
        <a:ext cx="7087398" cy="1460960"/>
      </dsp:txXfrm>
    </dsp:sp>
    <dsp:sp modelId="{BA0B9F81-C5C1-4AED-A7E7-EF2DEA51340F}">
      <dsp:nvSpPr>
        <dsp:cNvPr id="0" name=""/>
        <dsp:cNvSpPr/>
      </dsp:nvSpPr>
      <dsp:spPr>
        <a:xfrm rot="5400000">
          <a:off x="183378" y="2582876"/>
          <a:ext cx="821039" cy="11877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700" kern="1200" dirty="0"/>
        </a:p>
      </dsp:txBody>
      <dsp:txXfrm rot="-5400000">
        <a:off x="0" y="2766254"/>
        <a:ext cx="1187795" cy="821039"/>
      </dsp:txXfrm>
    </dsp:sp>
    <dsp:sp modelId="{5F93B7B6-1D2E-4D47-8C32-4B458C39258D}">
      <dsp:nvSpPr>
        <dsp:cNvPr id="0" name=""/>
        <dsp:cNvSpPr/>
      </dsp:nvSpPr>
      <dsp:spPr>
        <a:xfrm rot="5400000">
          <a:off x="4233525" y="-425649"/>
          <a:ext cx="1025163" cy="7209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состоянию на 24.06.2021г. Бюджетным учреждением приняты 23 декларации в отношении 21 объекта капитального строительства, 2 земельных участков;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Положительно рассмотрено 16 деклараций, внесены корректировки в перечень; 7 деклараций в работе;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Декларации рассматриваются в течение 50 рабочих дней.</a:t>
          </a:r>
        </a:p>
      </dsp:txBody>
      <dsp:txXfrm rot="-5400000">
        <a:off x="1141119" y="2716801"/>
        <a:ext cx="7159931" cy="925075"/>
      </dsp:txXfrm>
    </dsp:sp>
    <dsp:sp modelId="{9A70A62B-702A-4F72-8690-4F93465A3A3F}">
      <dsp:nvSpPr>
        <dsp:cNvPr id="0" name=""/>
        <dsp:cNvSpPr/>
      </dsp:nvSpPr>
      <dsp:spPr>
        <a:xfrm rot="5400000">
          <a:off x="-87609" y="3770220"/>
          <a:ext cx="1357947" cy="1182728"/>
        </a:xfrm>
        <a:prstGeom prst="chevron">
          <a:avLst/>
        </a:prstGeom>
        <a:solidFill>
          <a:schemeClr val="accent1"/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 rot="-5400000">
        <a:off x="1" y="4273974"/>
        <a:ext cx="1182728" cy="175219"/>
      </dsp:txXfrm>
    </dsp:sp>
    <dsp:sp modelId="{63A23595-BFE0-46D7-9BD3-4B67FF8571B1}">
      <dsp:nvSpPr>
        <dsp:cNvPr id="0" name=""/>
        <dsp:cNvSpPr/>
      </dsp:nvSpPr>
      <dsp:spPr>
        <a:xfrm rot="5400000">
          <a:off x="4111063" y="800527"/>
          <a:ext cx="1238237" cy="72418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effectLst/>
              <a:latin typeface="Times New Roman" panose="02020603050405020304" pitchFamily="18" charset="0"/>
            </a:rPr>
            <a:t>В случае если по мнению бюджетного учреждения в Едином государственном реестре недвижимости содержится описка, опечатка, грамматическая или арифметическая ошибка либо подобная ошибка, выявленная в ходе рассмотрения декларации, информация о такой ошибке направляется бюджетным учреждением в адрес </a:t>
          </a:r>
          <a:r>
            <a:rPr lang="ru-RU" sz="1500" kern="1200" dirty="0" err="1">
              <a:solidFill>
                <a:srgbClr val="0070C0"/>
              </a:solidFill>
              <a:effectLst/>
              <a:latin typeface="Times New Roman" panose="02020603050405020304" pitchFamily="18" charset="0"/>
            </a:rPr>
            <a:t>Росреестра</a:t>
          </a:r>
          <a:r>
            <a:rPr lang="ru-RU" sz="1500" kern="1200" dirty="0">
              <a:solidFill>
                <a:srgbClr val="0070C0"/>
              </a:solidFill>
              <a:effectLst/>
              <a:latin typeface="Times New Roman" panose="02020603050405020304" pitchFamily="18" charset="0"/>
            </a:rPr>
            <a:t> в течение 10 рабочих дней со дня завершения рассмотрения декларации.</a:t>
          </a:r>
          <a:endParaRPr lang="ru-RU" sz="1500" kern="1200" dirty="0">
            <a:solidFill>
              <a:srgbClr val="0070C0"/>
            </a:solidFill>
            <a:effectLst/>
            <a:latin typeface="Times New Roman" panose="02020603050405020304" pitchFamily="18" charset="0"/>
            <a:ea typeface="Calibri" panose="020F0502020204030204" pitchFamily="34" charset="0"/>
          </a:endParaRPr>
        </a:p>
      </dsp:txBody>
      <dsp:txXfrm rot="-5400000">
        <a:off x="1109270" y="3862766"/>
        <a:ext cx="7181378" cy="11173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0F0A9-5B93-4506-B77B-A1F224D29ED5}">
      <dsp:nvSpPr>
        <dsp:cNvPr id="0" name=""/>
        <dsp:cNvSpPr/>
      </dsp:nvSpPr>
      <dsp:spPr>
        <a:xfrm rot="5400000">
          <a:off x="-19167" y="263668"/>
          <a:ext cx="1422953" cy="13846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-5400000">
        <a:off x="1" y="936811"/>
        <a:ext cx="1384619" cy="38334"/>
      </dsp:txXfrm>
    </dsp:sp>
    <dsp:sp modelId="{773347A9-04E0-4C77-9FFB-419CEEF0165F}">
      <dsp:nvSpPr>
        <dsp:cNvPr id="0" name=""/>
        <dsp:cNvSpPr/>
      </dsp:nvSpPr>
      <dsp:spPr>
        <a:xfrm rot="5400000">
          <a:off x="4338662" y="-2625468"/>
          <a:ext cx="1058390" cy="6966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Проверка характеристик объекта капитального строительства, принятых при определении кадастровой стоимости в проекте отчета, соответствие фактическим параметрам объекта</a:t>
          </a:r>
        </a:p>
      </dsp:txBody>
      <dsp:txXfrm rot="-5400000">
        <a:off x="1384620" y="380240"/>
        <a:ext cx="6914809" cy="955058"/>
      </dsp:txXfrm>
    </dsp:sp>
    <dsp:sp modelId="{D780FA0B-CCA6-4981-8B45-61F582CE0F4B}">
      <dsp:nvSpPr>
        <dsp:cNvPr id="0" name=""/>
        <dsp:cNvSpPr/>
      </dsp:nvSpPr>
      <dsp:spPr>
        <a:xfrm rot="5400000">
          <a:off x="-109048" y="1588831"/>
          <a:ext cx="1602717" cy="13846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5400000">
        <a:off x="2" y="2172092"/>
        <a:ext cx="1384619" cy="218098"/>
      </dsp:txXfrm>
    </dsp:sp>
    <dsp:sp modelId="{B09852CB-A800-4260-8F46-ECF14954E2B9}">
      <dsp:nvSpPr>
        <dsp:cNvPr id="0" name=""/>
        <dsp:cNvSpPr/>
      </dsp:nvSpPr>
      <dsp:spPr>
        <a:xfrm rot="5400000">
          <a:off x="4180891" y="-1360428"/>
          <a:ext cx="1373931" cy="6966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Ознакомиться с порядком произведенных расчетов, правильности применения корректировок</a:t>
          </a:r>
          <a:endParaRPr lang="ru-RU" sz="1600" kern="1200" dirty="0">
            <a:solidFill>
              <a:srgbClr val="0070C0"/>
            </a:solidFill>
          </a:endParaRPr>
        </a:p>
      </dsp:txBody>
      <dsp:txXfrm rot="-5400000">
        <a:off x="1384619" y="1502914"/>
        <a:ext cx="6899405" cy="1239791"/>
      </dsp:txXfrm>
    </dsp:sp>
    <dsp:sp modelId="{BA0B9F81-C5C1-4AED-A7E7-EF2DEA51340F}">
      <dsp:nvSpPr>
        <dsp:cNvPr id="0" name=""/>
        <dsp:cNvSpPr/>
      </dsp:nvSpPr>
      <dsp:spPr>
        <a:xfrm rot="5400000">
          <a:off x="-231983" y="3139168"/>
          <a:ext cx="1848585" cy="13846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 rot="-5400000">
        <a:off x="1" y="3599495"/>
        <a:ext cx="1384619" cy="463966"/>
      </dsp:txXfrm>
    </dsp:sp>
    <dsp:sp modelId="{5F93B7B6-1D2E-4D47-8C32-4B458C39258D}">
      <dsp:nvSpPr>
        <dsp:cNvPr id="0" name=""/>
        <dsp:cNvSpPr/>
      </dsp:nvSpPr>
      <dsp:spPr>
        <a:xfrm rot="5400000">
          <a:off x="3928183" y="336748"/>
          <a:ext cx="1879347" cy="6966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rgbClr val="0070C0"/>
              </a:solidFill>
            </a:rPr>
            <a:t>В случае выявления расхождений в характеристиках объектов капитального строительства, неправильного применения корректировок предоставить в ГБУ РБ «ЦГКО» замечание к проекту отчета.</a:t>
          </a:r>
        </a:p>
      </dsp:txBody>
      <dsp:txXfrm rot="-5400000">
        <a:off x="1384619" y="2972054"/>
        <a:ext cx="6874733" cy="16958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0F0A9-5B93-4506-B77B-A1F224D29ED5}">
      <dsp:nvSpPr>
        <dsp:cNvPr id="0" name=""/>
        <dsp:cNvSpPr/>
      </dsp:nvSpPr>
      <dsp:spPr>
        <a:xfrm rot="5400000">
          <a:off x="75799" y="-75799"/>
          <a:ext cx="852910" cy="10045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100" kern="1200" dirty="0"/>
        </a:p>
      </dsp:txBody>
      <dsp:txXfrm rot="-5400000">
        <a:off x="0" y="0"/>
        <a:ext cx="1004508" cy="852910"/>
      </dsp:txXfrm>
    </dsp:sp>
    <dsp:sp modelId="{773347A9-04E0-4C77-9FFB-419CEEF0165F}">
      <dsp:nvSpPr>
        <dsp:cNvPr id="0" name=""/>
        <dsp:cNvSpPr/>
      </dsp:nvSpPr>
      <dsp:spPr>
        <a:xfrm rot="5400000">
          <a:off x="4336996" y="-3275631"/>
          <a:ext cx="738467" cy="72897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Замечания к проекту отчета могут быть представлены любыми заинтересованными лицами. </a:t>
          </a:r>
          <a:endParaRPr lang="ru-RU" sz="1500" kern="1200" dirty="0">
            <a:solidFill>
              <a:srgbClr val="0070C0"/>
            </a:solidFill>
            <a:effectLst/>
            <a:latin typeface="Times New Roman" panose="02020603050405020304" pitchFamily="18" charset="0"/>
            <a:ea typeface="Calibri" panose="020F0502020204030204" pitchFamily="34" charset="0"/>
          </a:endParaRPr>
        </a:p>
      </dsp:txBody>
      <dsp:txXfrm rot="-5400000">
        <a:off x="1061366" y="36048"/>
        <a:ext cx="7253680" cy="666369"/>
      </dsp:txXfrm>
    </dsp:sp>
    <dsp:sp modelId="{D780FA0B-CCA6-4981-8B45-61F582CE0F4B}">
      <dsp:nvSpPr>
        <dsp:cNvPr id="0" name=""/>
        <dsp:cNvSpPr/>
      </dsp:nvSpPr>
      <dsp:spPr>
        <a:xfrm rot="5400000">
          <a:off x="-307457" y="1280608"/>
          <a:ext cx="1653485" cy="10138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800" kern="1200" dirty="0"/>
        </a:p>
      </dsp:txBody>
      <dsp:txXfrm rot="-5400000">
        <a:off x="12370" y="1467697"/>
        <a:ext cx="1013832" cy="639653"/>
      </dsp:txXfrm>
    </dsp:sp>
    <dsp:sp modelId="{B09852CB-A800-4260-8F46-ECF14954E2B9}">
      <dsp:nvSpPr>
        <dsp:cNvPr id="0" name=""/>
        <dsp:cNvSpPr/>
      </dsp:nvSpPr>
      <dsp:spPr>
        <a:xfrm rot="5400000">
          <a:off x="3838048" y="-1897475"/>
          <a:ext cx="1696040" cy="73019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Замечания к проекту отчета должны содержать: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ФИО физического лица, полное наименование ЮЛ, номер контактного телефона, адрес электронной почты (при наличии);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Кадастровый номер объекта недвижимости, в отношении определения кадастровой стоимости которого представляется замечание к проекту отчета; 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указание на номера страниц (разделов) проекта отчета, к которым представляется замечание.</a:t>
          </a:r>
        </a:p>
      </dsp:txBody>
      <dsp:txXfrm rot="-5400000">
        <a:off x="1035095" y="988272"/>
        <a:ext cx="7219152" cy="1530452"/>
      </dsp:txXfrm>
    </dsp:sp>
    <dsp:sp modelId="{BA0B9F81-C5C1-4AED-A7E7-EF2DEA51340F}">
      <dsp:nvSpPr>
        <dsp:cNvPr id="0" name=""/>
        <dsp:cNvSpPr/>
      </dsp:nvSpPr>
      <dsp:spPr>
        <a:xfrm rot="5400000">
          <a:off x="-348227" y="3156539"/>
          <a:ext cx="1675937" cy="979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-5400000">
        <a:off x="1" y="3298052"/>
        <a:ext cx="979482" cy="696455"/>
      </dsp:txXfrm>
    </dsp:sp>
    <dsp:sp modelId="{5F93B7B6-1D2E-4D47-8C32-4B458C39258D}">
      <dsp:nvSpPr>
        <dsp:cNvPr id="0" name=""/>
        <dsp:cNvSpPr/>
      </dsp:nvSpPr>
      <dsp:spPr>
        <a:xfrm rot="5400000">
          <a:off x="3822107" y="-7473"/>
          <a:ext cx="1697565" cy="73291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случае, если бюджетным учреждением принимается решение об учете замечаний к проекту отчета и пересчете кадастровой стоимости объекта недвижимости, указанного в замечании, производится проверка, применимо ли данное замечание к иным объектам недвижимости. При выявлении соответствующей необходимости кадастровая стоимость таких объектов недвижимости также пересчитывается. Наличие несоответствий, является основанием для внесения изменений в проект отчета.</a:t>
          </a:r>
        </a:p>
      </dsp:txBody>
      <dsp:txXfrm rot="-5400000">
        <a:off x="1006318" y="2891184"/>
        <a:ext cx="7246276" cy="15318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0F0A9-5B93-4506-B77B-A1F224D29ED5}">
      <dsp:nvSpPr>
        <dsp:cNvPr id="0" name=""/>
        <dsp:cNvSpPr/>
      </dsp:nvSpPr>
      <dsp:spPr>
        <a:xfrm rot="5400000">
          <a:off x="-348297" y="2998464"/>
          <a:ext cx="2051349" cy="13697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 dirty="0"/>
        </a:p>
      </dsp:txBody>
      <dsp:txXfrm rot="-5400000">
        <a:off x="-7485" y="3342515"/>
        <a:ext cx="1369726" cy="681623"/>
      </dsp:txXfrm>
    </dsp:sp>
    <dsp:sp modelId="{773347A9-04E0-4C77-9FFB-419CEEF0165F}">
      <dsp:nvSpPr>
        <dsp:cNvPr id="0" name=""/>
        <dsp:cNvSpPr/>
      </dsp:nvSpPr>
      <dsp:spPr>
        <a:xfrm rot="5400000">
          <a:off x="3588648" y="278904"/>
          <a:ext cx="2528551" cy="7011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Органы местного самоуправления поселений, муниципальных районов, городских округов, муниципальных округов в течение десяти рабочих дней со дня поступления от уполномоченного органа субъекта Российской Федерации информации обеспечивают информирование о принятии акта об утверждении результатов определения кадастровой стоимости, о порядке рассмотрения заявлений об исправлении ошибок, допущенных при определении кадастровой стоимости, путем размещения соответствующей информации на своих официальных сайтах в информационно-телекоммуникационной сети "Интернет" (при их наличии), опубликования соответствующей информации в печатных средствах массовой информации, а также размещения извещения на своих информационных щитах.</a:t>
          </a:r>
        </a:p>
      </dsp:txBody>
      <dsp:txXfrm rot="-5400000">
        <a:off x="1347268" y="2643718"/>
        <a:ext cx="6887878" cy="2281683"/>
      </dsp:txXfrm>
    </dsp:sp>
    <dsp:sp modelId="{D780FA0B-CCA6-4981-8B45-61F582CE0F4B}">
      <dsp:nvSpPr>
        <dsp:cNvPr id="0" name=""/>
        <dsp:cNvSpPr/>
      </dsp:nvSpPr>
      <dsp:spPr>
        <a:xfrm rot="5400000">
          <a:off x="-414753" y="438016"/>
          <a:ext cx="2217961" cy="13419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0" kern="1200" dirty="0"/>
        </a:p>
      </dsp:txBody>
      <dsp:txXfrm rot="-5400000">
        <a:off x="23265" y="670963"/>
        <a:ext cx="1341927" cy="876034"/>
      </dsp:txXfrm>
    </dsp:sp>
    <dsp:sp modelId="{B09852CB-A800-4260-8F46-ECF14954E2B9}">
      <dsp:nvSpPr>
        <dsp:cNvPr id="0" name=""/>
        <dsp:cNvSpPr/>
      </dsp:nvSpPr>
      <dsp:spPr>
        <a:xfrm rot="5400000">
          <a:off x="3667297" y="-2335513"/>
          <a:ext cx="2313137" cy="69841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субъекта Российской Федерации в течение двадцати рабочих дней со дня получения отчета утверждает содержащиеся в таком отчете результаты определения кадастровой стоимости путем принятия соответствующего акта об утверждении результатов определения кадастровой стоимости;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субъекта Российской Федерации в течение тридцати рабочих дней со дня принятия акта об утверждении результатов определения кадастровой стоимости обеспечивает его официальное опубликование и информирование о его принятии, а также о порядке рассмотрения заявлений об исправлении ошибок, допущенных при определении кадастровой стоимости.</a:t>
          </a:r>
        </a:p>
      </dsp:txBody>
      <dsp:txXfrm rot="-5400000">
        <a:off x="1331784" y="112918"/>
        <a:ext cx="6871246" cy="2087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2"/>
            <a:ext cx="4278101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882522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5592975" y="2"/>
            <a:ext cx="4278101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882522" eaLnBrk="0" hangingPunct="0">
              <a:defRPr sz="1300"/>
            </a:lvl1pPr>
          </a:lstStyle>
          <a:p>
            <a:pPr>
              <a:defRPr/>
            </a:pPr>
            <a:fld id="{32036BDF-1AF4-4DBD-84AC-05BBCAF5C0F1}" type="datetimeFigureOut">
              <a:rPr lang="ru-RU"/>
              <a:pPr>
                <a:defRPr/>
              </a:pPr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6458033"/>
            <a:ext cx="4278101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882522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5592975" y="6458033"/>
            <a:ext cx="4278101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882522" eaLnBrk="0" hangingPunct="0">
              <a:defRPr sz="1300"/>
            </a:lvl1pPr>
          </a:lstStyle>
          <a:p>
            <a:pPr>
              <a:defRPr/>
            </a:pPr>
            <a:fld id="{85D5FE21-5B97-4B18-AF54-460E8D12A8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804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2"/>
            <a:ext cx="4278101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882522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5592975" y="2"/>
            <a:ext cx="4278101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882522">
              <a:defRPr sz="1300"/>
            </a:lvl1pPr>
          </a:lstStyle>
          <a:p>
            <a:pPr>
              <a:defRPr/>
            </a:pPr>
            <a:fld id="{8BD6F4B2-5773-4557-95E1-69C2A32DFDC6}" type="datetimeFigureOut">
              <a:rPr lang="ru-RU"/>
              <a:pPr>
                <a:defRPr/>
              </a:pPr>
              <a:t>24.06.2021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397250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9" tIns="49885" rIns="99769" bIns="4988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987744" y="3228216"/>
            <a:ext cx="7897177" cy="305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6458032"/>
            <a:ext cx="4278101" cy="338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882522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5592975" y="6458032"/>
            <a:ext cx="4278101" cy="338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882522">
              <a:defRPr sz="1300"/>
            </a:lvl1pPr>
          </a:lstStyle>
          <a:p>
            <a:pPr>
              <a:defRPr/>
            </a:pPr>
            <a:fld id="{D9DB6C2B-8BB0-4EBA-BB42-F327C60B08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5966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BD8DE-A567-4BBB-A5F9-1465AE52F639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Почти все мы являемся собственниками недвижимости, так что закон так или иначе затрагивает практически каждого жителя Томской области.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B9E1E-A5D2-4CC7-A388-C5369874A52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818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DB6C2B-8BB0-4EBA-BB42-F327C60B08F8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2042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DB6C2B-8BB0-4EBA-BB42-F327C60B08F8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595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F1EE-3491-433A-91A3-1E9E7E211F99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328A6-8BD8-4B56-AA93-4F28588362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8FB54-EDD5-406B-B8A8-099D48ABF814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B5B0B-DE1E-4126-9623-8F9F04F9D9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F6B2-2478-446D-BEE0-766899ECF76E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BBB14-0320-4F6F-95E3-68DFF21B0E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0285-840E-4A36-99D1-A80952C30732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3853-8C9D-4787-875E-B2CCFA1A98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5CBA8-C855-4B30-AD24-7DFCA3E9C590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0481A-662C-4B1D-B2F2-3B14CFB30C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0DEEC-9770-48DF-9D5E-4A77EB431377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11489-049E-4F4D-963C-A4821AE053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FB11-CAAD-43FB-86B7-7E2960183EBD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BBDA8-B125-4ED4-BFD0-D4A68B953B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E41D-1D7F-4A0C-913B-F514245442F8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0FCFD-660B-47AC-882C-CECBD26456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4E78C-5044-411B-86A5-BCAB9CAE8614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2BCF2-0CA6-4F4B-8F2D-46178EC2D7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D7FD8-D1B0-4933-BEAE-7FC93B1330C0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87055-108B-4C88-A213-034848CF03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40C2-ABA1-43AB-AAD0-65B2F80BCEA1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ECC8B-A9A9-45CD-929D-7E407D7083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76FD-D922-4874-A99E-C410E5833E51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A106-B42E-441C-A56F-837AE50EE9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631A8-5FDB-4CE9-B0EA-E1D8468DA86A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57CFD-A8A2-4BE8-B6A4-242F8E7DDD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36159-7A71-4CC1-A6A1-FE886F0F3316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3F5C-42F2-4FCF-8501-27BB19C835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1576-F3B6-48C5-A48E-C83A2A143E71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DAD0-8B4F-4036-92AD-90BE6AD07C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18227-94C2-45AF-B043-5644D058E594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F717-5BFE-4146-821B-D811AF3F61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EA57-B858-4229-BEB5-FFB4FBF85923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0308-FE42-4CC5-A223-39DF7F87E4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9D2C6-A50F-4771-80AF-956F9BDC9485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5BAC0-EEB9-4E20-BB76-5E16F9D84F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85522-0B63-41EF-A844-26E58707A98E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D44B-345F-4039-AE6A-8F8583AD67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3B2C2-EA6A-4E86-AB6B-48D970975166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EF09-BB0D-4C08-861B-7E10A97341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5754B-8B55-45A9-BC46-A31E871373F0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B4C0A-EE94-40AA-944F-8167373D8D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63F5-E813-4B65-B777-969CDE3A2E30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D660-8A02-4229-A40A-1FA02956A5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4A111-3040-4242-9BB9-961CCD0AE15E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29A30-67B7-4CB7-85C7-1D8BCF7E21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6015B4D-D3E9-47B6-8DFD-304A6AF2A769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4D4B120-0C57-433D-826D-58111CA24A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2" r:id="rId1"/>
    <p:sldLayoutId id="2147484641" r:id="rId2"/>
    <p:sldLayoutId id="2147484640" r:id="rId3"/>
    <p:sldLayoutId id="2147484639" r:id="rId4"/>
    <p:sldLayoutId id="2147484638" r:id="rId5"/>
    <p:sldLayoutId id="2147484637" r:id="rId6"/>
    <p:sldLayoutId id="2147484636" r:id="rId7"/>
    <p:sldLayoutId id="2147484635" r:id="rId8"/>
    <p:sldLayoutId id="2147484634" r:id="rId9"/>
    <p:sldLayoutId id="2147484633" r:id="rId10"/>
    <p:sldLayoutId id="214748463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eaLnBrk="0" hangingPunct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D603CAD9-AA5D-463E-9001-1BE4ECF7C71D}" type="datetime1">
              <a:rPr lang="ru-RU"/>
              <a:pPr>
                <a:defRPr/>
              </a:pPr>
              <a:t>24.06.2021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59595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eaLnBrk="0" hangingPunct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0C3C5107-CA3D-49FB-83E4-364BD39296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2" r:id="rId2"/>
    <p:sldLayoutId id="2147484654" r:id="rId3"/>
    <p:sldLayoutId id="2147484651" r:id="rId4"/>
    <p:sldLayoutId id="2147484650" r:id="rId5"/>
    <p:sldLayoutId id="2147484649" r:id="rId6"/>
    <p:sldLayoutId id="2147484648" r:id="rId7"/>
    <p:sldLayoutId id="2147484647" r:id="rId8"/>
    <p:sldLayoutId id="2147484646" r:id="rId9"/>
    <p:sldLayoutId id="2147484645" r:id="rId10"/>
    <p:sldLayoutId id="2147484644" r:id="rId11"/>
    <p:sldLayoutId id="2147484643" r:id="rId12"/>
  </p:sldLayoutIdLst>
  <p:hf hdr="0" ftr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 txBox="1">
            <a:spLocks/>
          </p:cNvSpPr>
          <p:nvPr/>
        </p:nvSpPr>
        <p:spPr bwMode="auto">
          <a:xfrm>
            <a:off x="395536" y="2168859"/>
            <a:ext cx="82772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800" dirty="0">
                <a:solidFill>
                  <a:srgbClr val="00B050"/>
                </a:solidFill>
                <a:latin typeface="Arial" charset="0"/>
              </a:rPr>
              <a:t>О проведении государственной кадастровой оценки объектов капитального строительства, расположенных на территории Республики Бурятия, в 2021 году.</a:t>
            </a:r>
          </a:p>
        </p:txBody>
      </p:sp>
      <p:sp>
        <p:nvSpPr>
          <p:cNvPr id="28675" name="TextBox 7"/>
          <p:cNvSpPr txBox="1">
            <a:spLocks noChangeArrowheads="1"/>
          </p:cNvSpPr>
          <p:nvPr/>
        </p:nvSpPr>
        <p:spPr bwMode="auto">
          <a:xfrm>
            <a:off x="3995936" y="6165304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b="1" dirty="0">
                <a:solidFill>
                  <a:srgbClr val="0070C0"/>
                </a:solidFill>
                <a:latin typeface="Arial" charset="0"/>
              </a:rPr>
              <a:t>Улан-Удэ</a:t>
            </a:r>
            <a:r>
              <a:rPr lang="ru-RU" altLang="ru-RU" sz="10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altLang="ru-RU" sz="1000" b="1" dirty="0">
                <a:solidFill>
                  <a:srgbClr val="0070C0"/>
                </a:solidFill>
                <a:latin typeface="Arial" charset="0"/>
              </a:rPr>
              <a:t>2021</a:t>
            </a:r>
          </a:p>
        </p:txBody>
      </p:sp>
      <p:sp>
        <p:nvSpPr>
          <p:cNvPr id="10" name="Заголовок 2"/>
          <p:cNvSpPr txBox="1">
            <a:spLocks/>
          </p:cNvSpPr>
          <p:nvPr/>
        </p:nvSpPr>
        <p:spPr bwMode="auto">
          <a:xfrm>
            <a:off x="539750" y="436563"/>
            <a:ext cx="87725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6F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Республики Бурятия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6F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государственной кадастровой оценки»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5"/>
            <a:ext cx="8110537" cy="648072"/>
          </a:xfrm>
        </p:spPr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Утверждение отчета и применение кадастровой стоимости</a:t>
            </a:r>
            <a:endParaRPr lang="ru-RU" sz="2000" dirty="0">
              <a:solidFill>
                <a:srgbClr val="00B050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2221976"/>
              </p:ext>
            </p:extLst>
          </p:nvPr>
        </p:nvGraphicFramePr>
        <p:xfrm>
          <a:off x="539552" y="1052737"/>
          <a:ext cx="8351095" cy="5384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7440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Способы обращения в ГБУ РБ «ЦГКО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436096" y="2040288"/>
            <a:ext cx="3342274" cy="2671169"/>
            <a:chOff x="336667" y="3414201"/>
            <a:chExt cx="6399853" cy="91804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649889" y="3615043"/>
              <a:ext cx="6086631" cy="717204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336667" y="3414201"/>
              <a:ext cx="6399853" cy="64718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69036" tIns="0" rIns="169036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Телефон горячей линии отдела определения кадастровой стоимости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(3012) 23-50-30</a:t>
              </a:r>
              <a:endParaRPr lang="ru-RU" sz="2000" b="1" kern="12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755576" y="1916832"/>
            <a:ext cx="4536504" cy="1008112"/>
            <a:chOff x="301656" y="3379190"/>
            <a:chExt cx="6086631" cy="71720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01656" y="3379190"/>
              <a:ext cx="6086631" cy="717204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336667" y="3414201"/>
              <a:ext cx="6016609" cy="64718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69036" tIns="0" rIns="169036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Личное обращение в ГБУ РБ «ЦГКО»</a:t>
              </a:r>
            </a:p>
            <a:p>
              <a:pPr lvl="0" algn="ctr" defTabSz="711200"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адресу: г. Улан-Удэ,</a:t>
              </a:r>
            </a:p>
            <a:p>
              <a:pPr lvl="0" algn="ctr" defTabSz="711200"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Бульвар Карла Маркса, 16</a:t>
              </a:r>
              <a:endParaRPr lang="ru-RU" sz="1600" kern="1200" dirty="0"/>
            </a:p>
          </p:txBody>
        </p:sp>
      </p:grpSp>
      <p:sp>
        <p:nvSpPr>
          <p:cNvPr id="11" name="Скругленный прямоугольник 10"/>
          <p:cNvSpPr/>
          <p:nvPr/>
        </p:nvSpPr>
        <p:spPr>
          <a:xfrm>
            <a:off x="739380" y="3067311"/>
            <a:ext cx="4536504" cy="104339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Почтовые отправление в ГБУ РБ «ЦГКО»</a:t>
            </a:r>
          </a:p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адресу: 670031, г. Улан-Удэ,</a:t>
            </a:r>
          </a:p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Бульвар Карла Маркса, 16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70201" y="4265617"/>
            <a:ext cx="4536504" cy="44584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обращение через ГБУ «МФЦ»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9481" y="4900290"/>
            <a:ext cx="4536504" cy="140902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b="1" dirty="0"/>
              <a:t> </a:t>
            </a:r>
            <a:r>
              <a:rPr lang="ru-RU" sz="1600" b="1" dirty="0"/>
              <a:t>С использованием  информационно-телекоммуникационных сетей общего пользования, в том числе сети «Интернет»</a:t>
            </a:r>
          </a:p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US" sz="1600" dirty="0"/>
              <a:t>E-mail: cgkorb@mail.ru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FFCC8-8817-4E9D-9548-3C535BCE49DB}" type="slidenum">
              <a:rPr lang="ru-RU" altLang="ru-RU"/>
              <a:pPr>
                <a:defRPr/>
              </a:pPr>
              <a:t>12</a:t>
            </a:fld>
            <a:endParaRPr lang="ru-RU" altLang="ru-RU"/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fld id="{B94D34B2-567E-4C66-ACE4-DCB9F6869767}" type="slidenum">
              <a:rPr lang="ru-RU" altLang="ru-RU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 eaLnBrk="0" hangingPunct="0">
                <a:defRPr/>
              </a:pPr>
              <a:t>12</a:t>
            </a:fld>
            <a:endParaRPr lang="ru-RU" altLang="ru-RU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fld id="{8783D7F4-A69D-410E-822C-2BEBB02AE8E8}" type="slidenum">
              <a:rPr lang="ru-RU" altLang="ru-RU" sz="1200">
                <a:solidFill>
                  <a:schemeClr val="tx1">
                    <a:tint val="75000"/>
                  </a:schemeClr>
                </a:solidFill>
                <a:cs typeface="+mn-cs"/>
              </a:rPr>
              <a:pPr algn="r" eaLnBrk="0" hangingPunct="0">
                <a:defRPr/>
              </a:pPr>
              <a:t>12</a:t>
            </a:fld>
            <a:endParaRPr lang="ru-RU" altLang="ru-RU" sz="1200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1143000" y="3071813"/>
            <a:ext cx="63579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000" dirty="0">
                <a:solidFill>
                  <a:srgbClr val="00B050"/>
                </a:solidFill>
                <a:latin typeface="Arial" charset="0"/>
              </a:rPr>
              <a:t>Спасибо за внимание!</a:t>
            </a:r>
          </a:p>
        </p:txBody>
      </p:sp>
      <p:sp>
        <p:nvSpPr>
          <p:cNvPr id="53253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/>
            <a:fld id="{9AE49B2B-D763-452A-8413-5703A31744B7}" type="slidenum">
              <a:rPr lang="ru-RU" altLang="ru-RU" sz="2000">
                <a:solidFill>
                  <a:schemeClr val="bg1"/>
                </a:solidFill>
                <a:latin typeface="Arial" charset="0"/>
              </a:rPr>
              <a:pPr algn="r" eaLnBrk="0" hangingPunct="0"/>
              <a:t>12</a:t>
            </a:fld>
            <a:endParaRPr lang="ru-RU" altLang="ru-RU" sz="32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479323"/>
              </p:ext>
            </p:extLst>
          </p:nvPr>
        </p:nvGraphicFramePr>
        <p:xfrm>
          <a:off x="323528" y="260648"/>
          <a:ext cx="836327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38172682"/>
              </p:ext>
            </p:extLst>
          </p:nvPr>
        </p:nvGraphicFramePr>
        <p:xfrm>
          <a:off x="179512" y="260648"/>
          <a:ext cx="871296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57031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альтернативный процесс 8"/>
          <p:cNvSpPr/>
          <p:nvPr/>
        </p:nvSpPr>
        <p:spPr>
          <a:xfrm>
            <a:off x="304800" y="2132856"/>
            <a:ext cx="8445215" cy="4104456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t"/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Кадастровая стоимость объекта недвижимости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полученный на определенную дату результат оценки объекта недвижимости, определяемый на основе </a:t>
            </a:r>
            <a:r>
              <a:rPr lang="ru-RU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ценообразующих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факторов в соответствии с ФЗ-237, со специальными методическими указаниями по кадастровой оценке – «Методические указания о государственной кадастровой оценке», утвержденные Приказом Минэкономразвития России от 12.05.2017 №226</a:t>
            </a:r>
            <a:endParaRPr lang="ru-RU" sz="2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42938" y="44625"/>
            <a:ext cx="8351838" cy="187220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ru-RU" sz="2000" b="1" dirty="0">
                <a:latin typeface="Arial" charset="0"/>
              </a:rPr>
              <a:t>Федеральный закон «О государственной кадастровой оценке»</a:t>
            </a:r>
          </a:p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ru-RU" sz="2000" b="1" dirty="0">
                <a:latin typeface="Arial" charset="0"/>
              </a:rPr>
              <a:t>№237-ФЗ от 03.07.2016 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B9147-A533-49B9-902C-5A4EBA7F02B0}" type="slidenum">
              <a:rPr lang="ru-RU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4</a:t>
            </a:fld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rIns="45720" anchor="ctr"/>
          <a:lstStyle/>
          <a:p>
            <a:pPr eaLnBrk="0" hangingPunct="0">
              <a:defRPr/>
            </a:pPr>
            <a:fld id="{9C4EB323-7C72-423C-A581-F421646152F4}" type="slidenum">
              <a:rPr lang="ru-RU" altLang="ru-RU"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rPr>
              <a:pPr eaLnBrk="0" hangingPunct="0">
                <a:defRPr/>
              </a:pPr>
              <a:t>4</a:t>
            </a:fld>
            <a:endParaRPr lang="ru-RU" altLang="ru-RU" sz="1200">
              <a:solidFill>
                <a:prstClr val="black">
                  <a:lumMod val="65000"/>
                  <a:lumOff val="35000"/>
                </a:prstClr>
              </a:solidFill>
              <a:latin typeface="Century Gothic" pitchFamily="34" charset="0"/>
            </a:endParaRPr>
          </a:p>
        </p:txBody>
      </p:sp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8543925" y="6356350"/>
            <a:ext cx="561975" cy="365125"/>
          </a:xfrm>
          <a:prstGeom prst="rect">
            <a:avLst/>
          </a:prstGeom>
          <a:noFill/>
        </p:spPr>
        <p:txBody>
          <a:bodyPr lIns="27432" rIns="45720" anchor="ctr"/>
          <a:lstStyle/>
          <a:p>
            <a:pPr eaLnBrk="0" hangingPunct="0">
              <a:defRPr/>
            </a:pPr>
            <a:fld id="{1EA3E291-DEF1-4CCA-ACEB-FF63011C2AAD}" type="slidenum">
              <a:rPr lang="ru-RU" altLang="ru-RU"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rPr>
              <a:pPr eaLnBrk="0" hangingPunct="0">
                <a:defRPr/>
              </a:pPr>
              <a:t>4</a:t>
            </a:fld>
            <a:endParaRPr lang="ru-RU" altLang="ru-RU" sz="1200">
              <a:solidFill>
                <a:prstClr val="black">
                  <a:lumMod val="65000"/>
                  <a:lumOff val="35000"/>
                </a:prstClr>
              </a:solidFill>
              <a:latin typeface="Century Gothic" pitchFamily="34" charset="0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323850" y="268288"/>
            <a:ext cx="842486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900" b="1" dirty="0">
                <a:solidFill>
                  <a:srgbClr val="0070C0"/>
                </a:solidFill>
                <a:latin typeface="Times New Roman" pitchFamily="18" charset="0"/>
              </a:rPr>
              <a:t>В качестве основной исходной информации по ОКС в кадастровой оценке используются данные перечня Росреестра (выгружаемые из ЕГРН):</a:t>
            </a:r>
            <a:endParaRPr lang="ru-RU" altLang="ru-RU" sz="1900" b="1" i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288" y="914619"/>
            <a:ext cx="8229600" cy="237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Наименование объекта;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Адрес;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Код назначения;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Площадь;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Материал стен;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Этажность (в том числе подземная);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Год строительства / ввода в эксплуатацию.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476250" y="3324148"/>
            <a:ext cx="8424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70C0"/>
                </a:solidFill>
                <a:latin typeface="Times New Roman" pitchFamily="18" charset="0"/>
              </a:rPr>
              <a:t>Прочие источники информации для установления характеристик объектов недвижимости для целей ГКО:</a:t>
            </a:r>
            <a:endParaRPr lang="ru-RU" altLang="ru-RU" sz="2000" b="1" i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5882" y="3912039"/>
            <a:ext cx="8229600" cy="2626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Информация, полученная от Администраций муниципальных образований;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Публичные данные сайта </a:t>
            </a:r>
            <a:r>
              <a:rPr lang="ru-RU" altLang="ru-RU" sz="2000" dirty="0" err="1">
                <a:solidFill>
                  <a:srgbClr val="00B050"/>
                </a:solidFill>
                <a:latin typeface="Times New Roman" pitchFamily="18" charset="0"/>
              </a:rPr>
              <a:t>Росреестра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Интернет-порталы по рынку недвижимости (</a:t>
            </a:r>
            <a:r>
              <a:rPr lang="en-US" altLang="ru-RU" sz="2000" dirty="0" err="1">
                <a:solidFill>
                  <a:srgbClr val="00B050"/>
                </a:solidFill>
                <a:latin typeface="Times New Roman" pitchFamily="18" charset="0"/>
              </a:rPr>
              <a:t>uurielt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; </a:t>
            </a:r>
            <a:r>
              <a:rPr lang="en-US" altLang="ru-RU" sz="2000" dirty="0" err="1">
                <a:solidFill>
                  <a:srgbClr val="00B050"/>
                </a:solidFill>
                <a:latin typeface="Times New Roman" pitchFamily="18" charset="0"/>
              </a:rPr>
              <a:t>avito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; ЦИАН; </a:t>
            </a:r>
            <a:r>
              <a:rPr lang="ru-RU" altLang="ru-RU" sz="2000" dirty="0" err="1">
                <a:solidFill>
                  <a:srgbClr val="00B050"/>
                </a:solidFill>
                <a:latin typeface="Times New Roman" pitchFamily="18" charset="0"/>
              </a:rPr>
              <a:t>Яндекс.Карты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; </a:t>
            </a:r>
            <a:r>
              <a:rPr lang="en-US" altLang="ru-RU" sz="2000" dirty="0">
                <a:solidFill>
                  <a:srgbClr val="00B050"/>
                </a:solidFill>
                <a:latin typeface="Times New Roman" pitchFamily="18" charset="0"/>
              </a:rPr>
              <a:t>Google.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Карты; 2</a:t>
            </a:r>
            <a:r>
              <a:rPr lang="en-US" altLang="ru-RU" sz="2000" dirty="0" err="1">
                <a:solidFill>
                  <a:srgbClr val="00B050"/>
                </a:solidFill>
                <a:latin typeface="Times New Roman" pitchFamily="18" charset="0"/>
              </a:rPr>
              <a:t>Gis</a:t>
            </a:r>
            <a:r>
              <a:rPr lang="en-US" altLang="ru-RU" sz="2000" dirty="0">
                <a:solidFill>
                  <a:srgbClr val="00B050"/>
                </a:solidFill>
                <a:latin typeface="Times New Roman" pitchFamily="18" charset="0"/>
              </a:rPr>
              <a:t>.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Карты и пр.);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Открытые публичные источники, связанные с картографическим материалом (Публичная кадастровая карта; </a:t>
            </a:r>
            <a:r>
              <a:rPr lang="ru-RU" altLang="ru-RU" sz="2000" dirty="0" err="1">
                <a:solidFill>
                  <a:srgbClr val="00B050"/>
                </a:solidFill>
                <a:latin typeface="Times New Roman" pitchFamily="18" charset="0"/>
              </a:rPr>
              <a:t>Геопортал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 РБ);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Информация </a:t>
            </a:r>
            <a:r>
              <a:rPr lang="ru-RU" altLang="ru-RU" sz="2000" dirty="0" err="1">
                <a:solidFill>
                  <a:srgbClr val="00B050"/>
                </a:solidFill>
                <a:latin typeface="Times New Roman" pitchFamily="18" charset="0"/>
              </a:rPr>
              <a:t>ресурсоснабжающих</a:t>
            </a:r>
            <a:r>
              <a:rPr lang="ru-RU" altLang="ru-RU" sz="2000" dirty="0">
                <a:solidFill>
                  <a:srgbClr val="00B050"/>
                </a:solidFill>
                <a:latin typeface="Times New Roman" pitchFamily="18" charset="0"/>
              </a:rPr>
              <a:t>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597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4"/>
            <a:ext cx="8110537" cy="901353"/>
          </a:xfrm>
        </p:spPr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уточнения характеристик объектов недвижимости, в отношении которых будет определена кадастровая стоимость, необходимо:</a:t>
            </a:r>
            <a:endParaRPr lang="ru-RU" sz="2000" dirty="0">
              <a:solidFill>
                <a:srgbClr val="00B050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0964908"/>
              </p:ext>
            </p:extLst>
          </p:nvPr>
        </p:nvGraphicFramePr>
        <p:xfrm>
          <a:off x="541384" y="1556792"/>
          <a:ext cx="8351095" cy="4880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260648"/>
            <a:ext cx="8110537" cy="1008112"/>
          </a:xfrm>
        </p:spPr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Предоставление деклараций по объектам недвижимости, в отношении которых имеются расхождения с данными, учтенными </a:t>
            </a:r>
            <a:r>
              <a:rPr lang="ru-RU" sz="2000" b="1" dirty="0" err="1"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Росреестром</a:t>
            </a:r>
            <a:r>
              <a:rPr lang="ru-RU" sz="2000" b="1" dirty="0"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sz="2000" dirty="0">
              <a:solidFill>
                <a:srgbClr val="00B050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45816079"/>
              </p:ext>
            </p:extLst>
          </p:nvPr>
        </p:nvGraphicFramePr>
        <p:xfrm>
          <a:off x="467544" y="1268761"/>
          <a:ext cx="8351095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660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7909123" cy="18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500" b="1" dirty="0">
                <a:solidFill>
                  <a:srgbClr val="00B050"/>
                </a:solidFill>
              </a:rPr>
              <a:t/>
            </a:r>
            <a:br>
              <a:rPr lang="ru-RU" sz="2500" b="1" dirty="0">
                <a:solidFill>
                  <a:srgbClr val="00B050"/>
                </a:solidFill>
              </a:rPr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500" b="1" dirty="0">
                <a:solidFill>
                  <a:srgbClr val="00B050"/>
                </a:solidFill>
              </a:rPr>
              <a:t/>
            </a:r>
            <a:br>
              <a:rPr lang="ru-RU" sz="2500" b="1" dirty="0">
                <a:solidFill>
                  <a:srgbClr val="00B050"/>
                </a:solidFill>
              </a:rPr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500" b="1" dirty="0">
                <a:solidFill>
                  <a:srgbClr val="00B050"/>
                </a:solidFill>
              </a:rPr>
              <a:t/>
            </a:r>
            <a:br>
              <a:rPr lang="ru-RU" sz="2500" b="1" dirty="0">
                <a:solidFill>
                  <a:srgbClr val="00B050"/>
                </a:solidFill>
              </a:rPr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500" b="1" dirty="0">
                <a:solidFill>
                  <a:srgbClr val="00B050"/>
                </a:solidFill>
              </a:rPr>
              <a:t/>
            </a:r>
            <a:br>
              <a:rPr lang="ru-RU" sz="2500" b="1" dirty="0">
                <a:solidFill>
                  <a:srgbClr val="00B050"/>
                </a:solidFill>
              </a:rPr>
            </a:br>
            <a:r>
              <a:rPr lang="ru-RU" sz="2500" b="1" dirty="0" smtClean="0">
                <a:solidFill>
                  <a:srgbClr val="00B050"/>
                </a:solidFill>
              </a:rPr>
              <a:t/>
            </a:r>
            <a:br>
              <a:rPr lang="ru-RU" sz="2500" b="1" dirty="0" smtClean="0">
                <a:solidFill>
                  <a:srgbClr val="00B050"/>
                </a:solidFill>
              </a:rPr>
            </a:br>
            <a:r>
              <a:rPr lang="ru-RU" sz="2500" b="1" dirty="0" smtClean="0">
                <a:solidFill>
                  <a:srgbClr val="00B050"/>
                </a:solidFill>
              </a:rPr>
              <a:t>О</a:t>
            </a:r>
            <a:r>
              <a:rPr lang="ru-RU" sz="2500" b="1" dirty="0" smtClean="0">
                <a:solidFill>
                  <a:srgbClr val="00B050"/>
                </a:solidFill>
                <a:effectLst/>
              </a:rPr>
              <a:t>знакомление </a:t>
            </a:r>
            <a:r>
              <a:rPr lang="ru-RU" sz="2500" b="1" dirty="0">
                <a:solidFill>
                  <a:srgbClr val="00B050"/>
                </a:solidFill>
                <a:effectLst/>
              </a:rPr>
              <a:t>с проектом отчета ГКО</a:t>
            </a:r>
            <a:r>
              <a:rPr lang="ru-RU" sz="2500" b="1" dirty="0">
                <a:solidFill>
                  <a:srgbClr val="00B050"/>
                </a:solidFill>
              </a:rPr>
              <a:t> Республики Бурятия 2021г по ОКС</a:t>
            </a:r>
            <a:br>
              <a:rPr lang="ru-RU" sz="2500" b="1" dirty="0">
                <a:solidFill>
                  <a:srgbClr val="00B050"/>
                </a:solidFill>
              </a:rPr>
            </a:br>
            <a:r>
              <a:rPr lang="ru-RU" sz="2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2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рассмотрение замечаний к проекту отчета </a:t>
            </a:r>
            <a:r>
              <a:rPr lang="ru-RU" sz="2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19.08.2021 – </a:t>
            </a:r>
            <a:r>
              <a:rPr lang="ru-RU" sz="25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18.09.2021г.</a:t>
            </a:r>
            <a:br>
              <a:rPr lang="ru-RU" sz="25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2880321"/>
          </a:xfrm>
        </p:spPr>
        <p:txBody>
          <a:bodyPr/>
          <a:lstStyle/>
          <a:p>
            <a:pPr marL="0" indent="0" algn="ctr">
              <a:buNone/>
            </a:pPr>
            <a:r>
              <a:rPr lang="ru-RU" sz="25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 </a:t>
            </a:r>
            <a:endParaRPr lang="ru-RU" sz="25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ИТОГАМ ГКО 2020 </a:t>
            </a:r>
          </a:p>
          <a:p>
            <a:pPr marL="0" indent="0" algn="ctr">
              <a:buNone/>
            </a:pP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15.07.2020 г. по 02.09.2020 г. в соответствии с частью 15 статьи 14 Федерального закона от 03.07.2016 г. №237-ФЗ «О государственной кадастровой оценке» проходил пятидесятидневный срок приема замечаний к промежуточным отчетным документам.</a:t>
            </a:r>
            <a:br>
              <a:rPr lang="ru-RU" sz="1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 указанный период поступило 28 замечаний в отношении 102 земельных участков</a:t>
            </a:r>
            <a:endParaRPr lang="ru-RU" sz="1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0481A-662C-4B1D-B2F2-3B14CFB30C85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8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5"/>
            <a:ext cx="8110537" cy="792088"/>
          </a:xfrm>
        </p:spPr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ea typeface="Calibri" pitchFamily="34" charset="0"/>
                <a:cs typeface="Times New Roman" pitchFamily="18" charset="0"/>
              </a:rPr>
              <a:t>Ознакомление с проектом отчета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7506664"/>
              </p:ext>
            </p:extLst>
          </p:nvPr>
        </p:nvGraphicFramePr>
        <p:xfrm>
          <a:off x="541384" y="1196753"/>
          <a:ext cx="8351095" cy="5240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7559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04664"/>
            <a:ext cx="8110537" cy="901353"/>
          </a:xfrm>
        </p:spPr>
        <p:txBody>
          <a:bodyPr wrap="square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Направление в ГБУ РБ «ЦГКО» замечаний к проекту отчета об итогах государственной кадастровой оценки объектов капитального строительства в 2021 году</a:t>
            </a:r>
            <a:endParaRPr lang="ru-RU" sz="2000" dirty="0">
              <a:solidFill>
                <a:srgbClr val="00B050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8454312"/>
              </p:ext>
            </p:extLst>
          </p:nvPr>
        </p:nvGraphicFramePr>
        <p:xfrm>
          <a:off x="541384" y="1412776"/>
          <a:ext cx="8351095" cy="50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5411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FFFFFF"/>
    </a:accent3>
    <a:accent4>
      <a:srgbClr val="000000"/>
    </a:accent4>
    <a:accent5>
      <a:srgbClr val="B6BDD6"/>
    </a:accent5>
    <a:accent6>
      <a:srgbClr val="8D4949"/>
    </a:accent6>
    <a:hlink>
      <a:srgbClr val="3399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FFFFFF"/>
    </a:accent3>
    <a:accent4>
      <a:srgbClr val="000000"/>
    </a:accent4>
    <a:accent5>
      <a:srgbClr val="B6BDD6"/>
    </a:accent5>
    <a:accent6>
      <a:srgbClr val="8D4949"/>
    </a:accent6>
    <a:hlink>
      <a:srgbClr val="3399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FFFFFF"/>
    </a:accent3>
    <a:accent4>
      <a:srgbClr val="000000"/>
    </a:accent4>
    <a:accent5>
      <a:srgbClr val="B6BDD6"/>
    </a:accent5>
    <a:accent6>
      <a:srgbClr val="8D4949"/>
    </a:accent6>
    <a:hlink>
      <a:srgbClr val="3399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FFFFFF"/>
    </a:accent3>
    <a:accent4>
      <a:srgbClr val="000000"/>
    </a:accent4>
    <a:accent5>
      <a:srgbClr val="B6BDD6"/>
    </a:accent5>
    <a:accent6>
      <a:srgbClr val="8D4949"/>
    </a:accent6>
    <a:hlink>
      <a:srgbClr val="3399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FFFFFF"/>
    </a:accent3>
    <a:accent4>
      <a:srgbClr val="000000"/>
    </a:accent4>
    <a:accent5>
      <a:srgbClr val="B6BDD6"/>
    </a:accent5>
    <a:accent6>
      <a:srgbClr val="8D4949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15159</TotalTime>
  <Words>1146</Words>
  <Application>Microsoft Office PowerPoint</Application>
  <PresentationFormat>Экран (4:3)</PresentationFormat>
  <Paragraphs>98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Тема Office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уточнения характеристик объектов недвижимости, в отношении которых будет определена кадастровая стоимость, необходимо:</vt:lpstr>
      <vt:lpstr>Предоставление деклараций по объектам недвижимости, в отношении которых имеются расхождения с данными, учтенными Росреестром:</vt:lpstr>
      <vt:lpstr>         Ознакомление с проектом отчета ГКО Республики Бурятия 2021г по ОКС Прием и рассмотрение замечаний к проекту отчета 19.08.2021 – 18.09.2021г.   </vt:lpstr>
      <vt:lpstr>Ознакомление с проектом отчета</vt:lpstr>
      <vt:lpstr>Направление в ГБУ РБ «ЦГКО» замечаний к проекту отчета об итогах государственной кадастровой оценки объектов капитального строительства в 2021 году</vt:lpstr>
      <vt:lpstr>Утверждение отчета и применение кадастровой стоимости</vt:lpstr>
      <vt:lpstr>Способы обращения в ГБУ РБ «ЦГКО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Гость</dc:creator>
  <cp:lastModifiedBy>Коротич Марина Викторовна</cp:lastModifiedBy>
  <cp:revision>686</cp:revision>
  <cp:lastPrinted>2021-06-24T01:26:49Z</cp:lastPrinted>
  <dcterms:created xsi:type="dcterms:W3CDTF">2013-07-09T09:02:06Z</dcterms:created>
  <dcterms:modified xsi:type="dcterms:W3CDTF">2021-06-24T06:33:27Z</dcterms:modified>
</cp:coreProperties>
</file>